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1"/>
  </p:notesMasterIdLst>
  <p:sldIdLst>
    <p:sldId id="256" r:id="rId2"/>
    <p:sldId id="463" r:id="rId3"/>
    <p:sldId id="508" r:id="rId4"/>
    <p:sldId id="511" r:id="rId5"/>
    <p:sldId id="509" r:id="rId6"/>
    <p:sldId id="512" r:id="rId7"/>
    <p:sldId id="513" r:id="rId8"/>
    <p:sldId id="514" r:id="rId9"/>
    <p:sldId id="516" r:id="rId10"/>
    <p:sldId id="515" r:id="rId11"/>
    <p:sldId id="517" r:id="rId12"/>
    <p:sldId id="518" r:id="rId13"/>
    <p:sldId id="519" r:id="rId14"/>
    <p:sldId id="477" r:id="rId15"/>
    <p:sldId id="399" r:id="rId16"/>
    <p:sldId id="409" r:id="rId17"/>
    <p:sldId id="481" r:id="rId18"/>
    <p:sldId id="482" r:id="rId19"/>
    <p:sldId id="50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1/13/2022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jpeg"/><Relationship Id="rId1" Type="http://schemas.openxmlformats.org/officeDocument/2006/relationships/slideLayout" Target="../slideLayouts/slideLayout7.xml"/><Relationship Id="rId5" Type="http://schemas.openxmlformats.org/officeDocument/2006/relationships/hyperlink" Target="https://github.com/soyuztechnologies/CAPM_XSA_Training/blob/master/Day%203/myfirstservice.js.txt" TargetMode="External"/><Relationship Id="rId4" Type="http://schemas.openxmlformats.org/officeDocument/2006/relationships/hyperlink" Target="https://github.com/soyuztechnologies/CAPM_XSA_Training/blob/master/Day%203/myfirstservice.cds.txt"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sv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s://github.com/signup?source=login" TargetMode="External"/><Relationship Id="rId7"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8.jpeg"/><Relationship Id="rId7" Type="http://schemas.openxmlformats.org/officeDocument/2006/relationships/image" Target="../media/image42.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41.tiff"/><Relationship Id="rId5" Type="http://schemas.openxmlformats.org/officeDocument/2006/relationships/image" Target="../media/image40.tiff"/><Relationship Id="rId10" Type="http://schemas.openxmlformats.org/officeDocument/2006/relationships/image" Target="../media/image2.png"/><Relationship Id="rId4" Type="http://schemas.openxmlformats.org/officeDocument/2006/relationships/image" Target="../media/image39.tiff"/><Relationship Id="rId9" Type="http://schemas.openxmlformats.org/officeDocument/2006/relationships/hyperlink" Target="https://anubhavtrainings.com/"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44.jpg"/><Relationship Id="rId7" Type="http://schemas.openxmlformats.org/officeDocument/2006/relationships/image" Target="../media/image4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4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7.png"/></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3</a:t>
            </a:r>
          </a:p>
        </p:txBody>
      </p:sp>
      <p:sp>
        <p:nvSpPr>
          <p:cNvPr id="9" name="TextBox 8">
            <a:extLst>
              <a:ext uri="{FF2B5EF4-FFF2-40B4-BE49-F238E27FC236}">
                <a16:creationId xmlns:a16="http://schemas.microsoft.com/office/drawing/2014/main" id="{A18F4B92-CD84-4F4E-A166-7AC322E4C811}"/>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CLOUD APPLICATION PROGRAMMING AND XSA</a:t>
            </a:r>
            <a:r>
              <a:rPr lang="en-US" sz="5400" b="1" dirty="0">
                <a:solidFill>
                  <a:schemeClr val="accent3"/>
                </a:solidFill>
              </a:rPr>
              <a:t> TRAINING IN BPT</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usiness man celebrating working achievement Free Vector">
            <a:extLst>
              <a:ext uri="{FF2B5EF4-FFF2-40B4-BE49-F238E27FC236}">
                <a16:creationId xmlns:a16="http://schemas.microsoft.com/office/drawing/2014/main" id="{65069548-6876-444E-AF5D-A1408D659B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3397" y="2071751"/>
            <a:ext cx="4457281" cy="445728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In this exercise we will create a simple service in our project and expose it.</a:t>
            </a:r>
          </a:p>
          <a:p>
            <a:r>
              <a:rPr lang="en-US" dirty="0"/>
              <a:t>For this exercise we will go to the </a:t>
            </a:r>
            <a:r>
              <a:rPr lang="en-US" b="1" dirty="0"/>
              <a:t>srv </a:t>
            </a:r>
            <a:r>
              <a:rPr lang="en-US" dirty="0"/>
              <a:t>folder and create a new file, let’s name it </a:t>
            </a:r>
            <a:r>
              <a:rPr lang="en-US" b="1" i="1" dirty="0"/>
              <a:t>“myfirstservice.cds” </a:t>
            </a:r>
            <a:r>
              <a:rPr lang="en-US" dirty="0"/>
              <a:t>put the content in this file from the git link provided for this file.</a:t>
            </a:r>
          </a:p>
          <a:p>
            <a:r>
              <a:rPr lang="en-US" dirty="0"/>
              <a:t>Once the above step is done, then we will create another file and name it as </a:t>
            </a:r>
            <a:r>
              <a:rPr lang="en-US" b="1" i="1" dirty="0"/>
              <a:t>“myfirstservice.js” </a:t>
            </a:r>
            <a:r>
              <a:rPr lang="en-US" dirty="0"/>
              <a:t>in this file we will create the function in JavaScript.</a:t>
            </a:r>
          </a:p>
          <a:p>
            <a:endParaRPr lang="en-US" dirty="0"/>
          </a:p>
          <a:p>
            <a:r>
              <a:rPr lang="en-US" dirty="0"/>
              <a:t>Exercise Code links:</a:t>
            </a:r>
          </a:p>
          <a:p>
            <a:pPr marL="285750" indent="-285750">
              <a:buFontTx/>
              <a:buChar char="-"/>
            </a:pPr>
            <a:r>
              <a:rPr lang="en-US" dirty="0">
                <a:hlinkClick r:id="rId4"/>
              </a:rPr>
              <a:t>myfirstservice.cds</a:t>
            </a:r>
            <a:endParaRPr lang="en-US" dirty="0"/>
          </a:p>
          <a:p>
            <a:pPr marL="285750" indent="-285750">
              <a:buFontTx/>
              <a:buChar char="-"/>
            </a:pPr>
            <a:r>
              <a:rPr lang="en-US" dirty="0">
                <a:hlinkClick r:id="rId5"/>
              </a:rPr>
              <a:t>myfirstservice.js</a:t>
            </a:r>
            <a:endParaRPr lang="en-US" dirty="0"/>
          </a:p>
        </p:txBody>
      </p:sp>
    </p:spTree>
    <p:extLst>
      <p:ext uri="{BB962C8B-B14F-4D97-AF65-F5344CB8AC3E}">
        <p14:creationId xmlns:p14="http://schemas.microsoft.com/office/powerpoint/2010/main" val="3949521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Git and GitHub</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884709" cy="1754326"/>
          </a:xfrm>
          <a:prstGeom prst="rect">
            <a:avLst/>
          </a:prstGeom>
          <a:noFill/>
        </p:spPr>
        <p:txBody>
          <a:bodyPr wrap="square" rtlCol="0">
            <a:spAutoFit/>
          </a:bodyPr>
          <a:lstStyle/>
          <a:p>
            <a:pPr algn="just"/>
            <a:r>
              <a:rPr lang="en-US" b="1" i="0" dirty="0">
                <a:solidFill>
                  <a:srgbClr val="202124"/>
                </a:solidFill>
                <a:effectLst/>
              </a:rPr>
              <a:t>Git is a version control system that lets you manage and keep track of your source code history</a:t>
            </a:r>
            <a:r>
              <a:rPr lang="en-US" b="0" i="0" dirty="0">
                <a:solidFill>
                  <a:srgbClr val="202124"/>
                </a:solidFill>
                <a:effectLst/>
              </a:rPr>
              <a:t>.</a:t>
            </a:r>
          </a:p>
          <a:p>
            <a:pPr algn="just"/>
            <a:r>
              <a:rPr lang="en-US" b="0" i="0" dirty="0">
                <a:solidFill>
                  <a:srgbClr val="202124"/>
                </a:solidFill>
                <a:effectLst/>
              </a:rPr>
              <a:t>GitHub is a cloud-based hosting service that lets you manage Git repositories.</a:t>
            </a:r>
            <a:endParaRPr lang="en-US" dirty="0">
              <a:solidFill>
                <a:prstClr val="black"/>
              </a:solidFill>
            </a:endParaRPr>
          </a:p>
          <a:p>
            <a:pPr algn="just"/>
            <a:r>
              <a:rPr lang="en-US" dirty="0">
                <a:solidFill>
                  <a:prstClr val="black"/>
                </a:solidFill>
              </a:rPr>
              <a:t>Git HUB is a central repository to store all the code. Git is a </a:t>
            </a:r>
            <a:r>
              <a:rPr lang="en-US" b="1" i="1" u="sng" dirty="0">
                <a:solidFill>
                  <a:prstClr val="black"/>
                </a:solidFill>
              </a:rPr>
              <a:t>distributed repository management </a:t>
            </a:r>
            <a:r>
              <a:rPr lang="en-US" dirty="0">
                <a:solidFill>
                  <a:prstClr val="black"/>
                </a:solidFill>
              </a:rPr>
              <a:t>system, which allows development teams to organize and sync their development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40172D93-1B54-4F37-8458-76E37266DB6F}"/>
              </a:ext>
            </a:extLst>
          </p:cNvPr>
          <p:cNvSpPr txBox="1"/>
          <p:nvPr/>
        </p:nvSpPr>
        <p:spPr>
          <a:xfrm>
            <a:off x="261760" y="2531548"/>
            <a:ext cx="11118915" cy="2861040"/>
          </a:xfrm>
          <a:prstGeom prst="rect">
            <a:avLst/>
          </a:prstGeom>
          <a:noFill/>
        </p:spPr>
        <p:txBody>
          <a:bodyPr wrap="square">
            <a:spAutoFit/>
          </a:bodyPr>
          <a:lstStyle/>
          <a:p>
            <a:pPr algn="just" defTabSz="914126"/>
            <a:r>
              <a:rPr lang="en-US" sz="1799" dirty="0">
                <a:solidFill>
                  <a:prstClr val="black"/>
                </a:solidFill>
                <a:latin typeface="Calibri"/>
              </a:rPr>
              <a:t>Use Case- I am working as a Fiori Developer in an MNC and I want to share my code with fellow developers, currently I am downloading the zip/tar file and sharing over email. </a:t>
            </a:r>
          </a:p>
          <a:p>
            <a:pPr marL="285750" indent="-285750" algn="just" defTabSz="914126">
              <a:buFontTx/>
              <a:buChar char="-"/>
            </a:pPr>
            <a:r>
              <a:rPr lang="en-US" sz="1799" dirty="0">
                <a:solidFill>
                  <a:prstClr val="black"/>
                </a:solidFill>
                <a:latin typeface="Calibri"/>
              </a:rPr>
              <a:t>This way we will have piles of emails in our account, </a:t>
            </a:r>
          </a:p>
          <a:p>
            <a:pPr marL="285750" indent="-285750" algn="just" defTabSz="914126">
              <a:buFontTx/>
              <a:buChar char="-"/>
            </a:pPr>
            <a:r>
              <a:rPr lang="en-US" sz="1799" dirty="0">
                <a:solidFill>
                  <a:prstClr val="black"/>
                </a:solidFill>
                <a:latin typeface="Calibri"/>
              </a:rPr>
              <a:t>especially when we work in a team of size 40 developers it becomes very hard to sync changes.</a:t>
            </a:r>
          </a:p>
          <a:p>
            <a:pPr marL="285750" indent="-285750" algn="just" defTabSz="914126">
              <a:buFontTx/>
              <a:buChar char="-"/>
            </a:pPr>
            <a:r>
              <a:rPr lang="en-US" sz="1799" dirty="0">
                <a:solidFill>
                  <a:prstClr val="black"/>
                </a:solidFill>
                <a:latin typeface="Calibri"/>
              </a:rPr>
              <a:t>There is version control. Last night my app was stable, I made some changes this morning which messed up the whole project. I some how pray to god that can you please take me in past.</a:t>
            </a:r>
          </a:p>
          <a:p>
            <a:pPr marL="285750" indent="-285750" algn="just" defTabSz="914126">
              <a:buFontTx/>
              <a:buChar char="-"/>
            </a:pPr>
            <a:r>
              <a:rPr lang="en-US" sz="1799" dirty="0">
                <a:solidFill>
                  <a:prstClr val="black"/>
                </a:solidFill>
                <a:latin typeface="Calibri"/>
              </a:rPr>
              <a:t>In a big team, many developers touching each other’s code and it’s hard to blame someone who disrupt the code.</a:t>
            </a:r>
          </a:p>
          <a:p>
            <a:pPr marL="285750" indent="-285750" algn="just" defTabSz="914126">
              <a:buFontTx/>
              <a:buChar char="-"/>
            </a:pPr>
            <a:r>
              <a:rPr lang="en-US" sz="1799" dirty="0">
                <a:solidFill>
                  <a:prstClr val="black"/>
                </a:solidFill>
                <a:latin typeface="Calibri"/>
              </a:rPr>
              <a:t>It is also very hard to merge changes when done in same file.</a:t>
            </a:r>
          </a:p>
          <a:p>
            <a:pPr marL="285750" indent="-285750" algn="just" defTabSz="914126">
              <a:buFontTx/>
              <a:buChar char="-"/>
            </a:pPr>
            <a:r>
              <a:rPr lang="en-US" sz="1799" dirty="0">
                <a:solidFill>
                  <a:prstClr val="black"/>
                </a:solidFill>
                <a:latin typeface="Calibri"/>
              </a:rPr>
              <a:t>As a developer, I am using BAS today, tomorrow I will use VS Code and next day Web IDE and very next week Atom. How can I easily port my code between these tools.</a:t>
            </a:r>
          </a:p>
        </p:txBody>
      </p:sp>
      <p:sp>
        <p:nvSpPr>
          <p:cNvPr id="9" name="TextBox 8">
            <a:extLst>
              <a:ext uri="{FF2B5EF4-FFF2-40B4-BE49-F238E27FC236}">
                <a16:creationId xmlns:a16="http://schemas.microsoft.com/office/drawing/2014/main" id="{1A5E6F5B-216A-4944-B6A8-C5F0862912CA}"/>
              </a:ext>
            </a:extLst>
          </p:cNvPr>
          <p:cNvSpPr txBox="1"/>
          <p:nvPr/>
        </p:nvSpPr>
        <p:spPr>
          <a:xfrm>
            <a:off x="261761" y="5716394"/>
            <a:ext cx="5141512" cy="922945"/>
          </a:xfrm>
          <a:prstGeom prst="rect">
            <a:avLst/>
          </a:prstGeom>
          <a:noFill/>
        </p:spPr>
        <p:txBody>
          <a:bodyPr wrap="square">
            <a:spAutoFit/>
          </a:bodyPr>
          <a:lstStyle/>
          <a:p>
            <a:pPr algn="just" defTabSz="914126"/>
            <a:r>
              <a:rPr lang="en-US" sz="1799" dirty="0">
                <a:solidFill>
                  <a:prstClr val="black"/>
                </a:solidFill>
                <a:latin typeface="Calibri"/>
              </a:rPr>
              <a:t>You can install git in local machine using below link (however, it comes along with all dev tools)</a:t>
            </a:r>
          </a:p>
          <a:p>
            <a:pPr algn="just" defTabSz="914126"/>
            <a:r>
              <a:rPr lang="en-US" sz="1799" dirty="0">
                <a:solidFill>
                  <a:prstClr val="black"/>
                </a:solidFill>
                <a:latin typeface="Calibri"/>
                <a:hlinkClick r:id="rId3"/>
              </a:rPr>
              <a:t>https://git-scm.com/downloads</a:t>
            </a:r>
            <a:endParaRPr lang="en-US" dirty="0"/>
          </a:p>
        </p:txBody>
      </p:sp>
      <p:pic>
        <p:nvPicPr>
          <p:cNvPr id="1028" name="Picture 4" descr="Git and GitHub for Undergrad Engineers - Python for Undergraduate Engineers">
            <a:extLst>
              <a:ext uri="{FF2B5EF4-FFF2-40B4-BE49-F238E27FC236}">
                <a16:creationId xmlns:a16="http://schemas.microsoft.com/office/drawing/2014/main" id="{FB1DDA1D-F32B-4261-AF75-4C0AF9457AD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6473" y="993239"/>
            <a:ext cx="3709421" cy="1032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951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99159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GitHub Works and commands in Git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89481"/>
            <a:ext cx="11161643" cy="369332"/>
          </a:xfrm>
          <a:prstGeom prst="rect">
            <a:avLst/>
          </a:prstGeom>
          <a:noFill/>
        </p:spPr>
        <p:txBody>
          <a:bodyPr wrap="square" rtlCol="0">
            <a:spAutoFit/>
          </a:bodyPr>
          <a:lstStyle/>
          <a:p>
            <a:r>
              <a:rPr lang="en-US" dirty="0"/>
              <a:t>We will see some important commands related to Git and will see how GitHub works.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Graphic 5" descr="User outline">
            <a:extLst>
              <a:ext uri="{FF2B5EF4-FFF2-40B4-BE49-F238E27FC236}">
                <a16:creationId xmlns:a16="http://schemas.microsoft.com/office/drawing/2014/main" id="{1FA466ED-4051-4FD6-9D30-2F76129B4F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8553" y="1438850"/>
            <a:ext cx="914400" cy="914400"/>
          </a:xfrm>
          <a:prstGeom prst="rect">
            <a:avLst/>
          </a:prstGeom>
        </p:spPr>
      </p:pic>
      <p:sp>
        <p:nvSpPr>
          <p:cNvPr id="7" name="TextBox 6">
            <a:extLst>
              <a:ext uri="{FF2B5EF4-FFF2-40B4-BE49-F238E27FC236}">
                <a16:creationId xmlns:a16="http://schemas.microsoft.com/office/drawing/2014/main" id="{B682BB51-BFE2-42E1-99B2-12DEB8237297}"/>
              </a:ext>
            </a:extLst>
          </p:cNvPr>
          <p:cNvSpPr txBox="1"/>
          <p:nvPr/>
        </p:nvSpPr>
        <p:spPr>
          <a:xfrm>
            <a:off x="25742" y="2353250"/>
            <a:ext cx="1680021" cy="369332"/>
          </a:xfrm>
          <a:prstGeom prst="rect">
            <a:avLst/>
          </a:prstGeom>
          <a:noFill/>
        </p:spPr>
        <p:txBody>
          <a:bodyPr wrap="square" rtlCol="0">
            <a:spAutoFit/>
          </a:bodyPr>
          <a:lstStyle/>
          <a:p>
            <a:r>
              <a:rPr lang="en-US" dirty="0"/>
              <a:t>User (Anubhav)</a:t>
            </a:r>
          </a:p>
        </p:txBody>
      </p:sp>
      <p:sp>
        <p:nvSpPr>
          <p:cNvPr id="9" name="Rectangle 8">
            <a:extLst>
              <a:ext uri="{FF2B5EF4-FFF2-40B4-BE49-F238E27FC236}">
                <a16:creationId xmlns:a16="http://schemas.microsoft.com/office/drawing/2014/main" id="{5C7B96B9-C6E6-4125-A214-653BDEBE30A7}"/>
              </a:ext>
            </a:extLst>
          </p:cNvPr>
          <p:cNvSpPr/>
          <p:nvPr/>
        </p:nvSpPr>
        <p:spPr>
          <a:xfrm>
            <a:off x="2182092" y="1316935"/>
            <a:ext cx="2202873" cy="167293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474B0C4-C54B-4D87-A9DE-19FF63C7105F}"/>
              </a:ext>
            </a:extLst>
          </p:cNvPr>
          <p:cNvSpPr/>
          <p:nvPr/>
        </p:nvSpPr>
        <p:spPr>
          <a:xfrm>
            <a:off x="2337953" y="1509556"/>
            <a:ext cx="1901538" cy="131677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Project (or any kind of project)</a:t>
            </a:r>
          </a:p>
        </p:txBody>
      </p:sp>
      <p:grpSp>
        <p:nvGrpSpPr>
          <p:cNvPr id="11" name="Group 10">
            <a:extLst>
              <a:ext uri="{FF2B5EF4-FFF2-40B4-BE49-F238E27FC236}">
                <a16:creationId xmlns:a16="http://schemas.microsoft.com/office/drawing/2014/main" id="{D588A431-D7FA-4A42-BF18-77DA1328D451}"/>
              </a:ext>
            </a:extLst>
          </p:cNvPr>
          <p:cNvGrpSpPr/>
          <p:nvPr/>
        </p:nvGrpSpPr>
        <p:grpSpPr>
          <a:xfrm>
            <a:off x="136891" y="4296742"/>
            <a:ext cx="1457722" cy="1066800"/>
            <a:chOff x="791363" y="4809550"/>
            <a:chExt cx="1457722" cy="1066800"/>
          </a:xfrm>
        </p:grpSpPr>
        <p:pic>
          <p:nvPicPr>
            <p:cNvPr id="13" name="Graphic 12" descr="User outline">
              <a:extLst>
                <a:ext uri="{FF2B5EF4-FFF2-40B4-BE49-F238E27FC236}">
                  <a16:creationId xmlns:a16="http://schemas.microsoft.com/office/drawing/2014/main" id="{E24FB646-19BD-4C9A-BC7D-770E9FF135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4685" y="4812084"/>
              <a:ext cx="914400" cy="914400"/>
            </a:xfrm>
            <a:prstGeom prst="rect">
              <a:avLst/>
            </a:prstGeom>
          </p:spPr>
        </p:pic>
        <p:pic>
          <p:nvPicPr>
            <p:cNvPr id="14" name="Graphic 13" descr="User outline">
              <a:extLst>
                <a:ext uri="{FF2B5EF4-FFF2-40B4-BE49-F238E27FC236}">
                  <a16:creationId xmlns:a16="http://schemas.microsoft.com/office/drawing/2014/main" id="{4F7A364B-53B4-422D-A6A1-8B7E7D7800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3024" y="4961950"/>
              <a:ext cx="914400" cy="914400"/>
            </a:xfrm>
            <a:prstGeom prst="rect">
              <a:avLst/>
            </a:prstGeom>
          </p:spPr>
        </p:pic>
        <p:pic>
          <p:nvPicPr>
            <p:cNvPr id="15" name="Graphic 14" descr="User outline">
              <a:extLst>
                <a:ext uri="{FF2B5EF4-FFF2-40B4-BE49-F238E27FC236}">
                  <a16:creationId xmlns:a16="http://schemas.microsoft.com/office/drawing/2014/main" id="{B02B30BA-5B42-4898-AE67-E94E6BCD1C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363" y="4809550"/>
              <a:ext cx="914400" cy="914400"/>
            </a:xfrm>
            <a:prstGeom prst="rect">
              <a:avLst/>
            </a:prstGeom>
          </p:spPr>
        </p:pic>
      </p:grpSp>
      <p:cxnSp>
        <p:nvCxnSpPr>
          <p:cNvPr id="16" name="Straight Arrow Connector 15">
            <a:extLst>
              <a:ext uri="{FF2B5EF4-FFF2-40B4-BE49-F238E27FC236}">
                <a16:creationId xmlns:a16="http://schemas.microsoft.com/office/drawing/2014/main" id="{D0A7173C-1449-45C5-9053-A72E0A2CB48B}"/>
              </a:ext>
            </a:extLst>
          </p:cNvPr>
          <p:cNvCxnSpPr>
            <a:stCxn id="6" idx="3"/>
          </p:cNvCxnSpPr>
          <p:nvPr/>
        </p:nvCxnSpPr>
        <p:spPr>
          <a:xfrm>
            <a:off x="1322953" y="1896050"/>
            <a:ext cx="113969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832FE982-749D-4562-B803-8A7BAA4CDE0D}"/>
              </a:ext>
            </a:extLst>
          </p:cNvPr>
          <p:cNvSpPr txBox="1"/>
          <p:nvPr/>
        </p:nvSpPr>
        <p:spPr>
          <a:xfrm>
            <a:off x="2278465" y="3012552"/>
            <a:ext cx="2627772" cy="369332"/>
          </a:xfrm>
          <a:prstGeom prst="rect">
            <a:avLst/>
          </a:prstGeom>
          <a:noFill/>
        </p:spPr>
        <p:txBody>
          <a:bodyPr wrap="square" rtlCol="0">
            <a:spAutoFit/>
          </a:bodyPr>
          <a:lstStyle/>
          <a:p>
            <a:r>
              <a:rPr lang="en-US" dirty="0"/>
              <a:t>Anubhav’s local machine</a:t>
            </a:r>
          </a:p>
        </p:txBody>
      </p:sp>
      <p:sp>
        <p:nvSpPr>
          <p:cNvPr id="18" name="TextBox 17">
            <a:extLst>
              <a:ext uri="{FF2B5EF4-FFF2-40B4-BE49-F238E27FC236}">
                <a16:creationId xmlns:a16="http://schemas.microsoft.com/office/drawing/2014/main" id="{85433A9A-5933-45F9-8C49-A8F11F14CA70}"/>
              </a:ext>
            </a:extLst>
          </p:cNvPr>
          <p:cNvSpPr txBox="1"/>
          <p:nvPr/>
        </p:nvSpPr>
        <p:spPr>
          <a:xfrm>
            <a:off x="76947" y="5347088"/>
            <a:ext cx="2492009" cy="1477328"/>
          </a:xfrm>
          <a:prstGeom prst="rect">
            <a:avLst/>
          </a:prstGeom>
          <a:noFill/>
        </p:spPr>
        <p:txBody>
          <a:bodyPr wrap="square" rtlCol="0">
            <a:spAutoFit/>
          </a:bodyPr>
          <a:lstStyle/>
          <a:p>
            <a:r>
              <a:rPr lang="en-US" dirty="0"/>
              <a:t>Users which are working on the different parts of the same project on different Platforms (BAS, VS Code, Web IDE)</a:t>
            </a:r>
          </a:p>
        </p:txBody>
      </p:sp>
      <p:cxnSp>
        <p:nvCxnSpPr>
          <p:cNvPr id="21" name="Connector: Elbow 20">
            <a:extLst>
              <a:ext uri="{FF2B5EF4-FFF2-40B4-BE49-F238E27FC236}">
                <a16:creationId xmlns:a16="http://schemas.microsoft.com/office/drawing/2014/main" id="{21910622-B217-4CCD-90F2-6F950A9FFFFA}"/>
              </a:ext>
            </a:extLst>
          </p:cNvPr>
          <p:cNvCxnSpPr>
            <a:cxnSpLocks/>
            <a:stCxn id="10" idx="1"/>
            <a:endCxn id="23" idx="2"/>
          </p:cNvCxnSpPr>
          <p:nvPr/>
        </p:nvCxnSpPr>
        <p:spPr>
          <a:xfrm rot="10800000" flipV="1">
            <a:off x="1187123" y="2167942"/>
            <a:ext cx="1150831" cy="2145254"/>
          </a:xfrm>
          <a:prstGeom prst="bentConnector4">
            <a:avLst>
              <a:gd name="adj1" fmla="val 26544"/>
              <a:gd name="adj2" fmla="val 91281"/>
            </a:avLst>
          </a:prstGeom>
          <a:ln>
            <a:tailEnd type="triangle"/>
          </a:ln>
        </p:spPr>
        <p:style>
          <a:lnRef idx="3">
            <a:schemeClr val="accent5"/>
          </a:lnRef>
          <a:fillRef idx="0">
            <a:schemeClr val="accent5"/>
          </a:fillRef>
          <a:effectRef idx="2">
            <a:schemeClr val="accent5"/>
          </a:effectRef>
          <a:fontRef idx="minor">
            <a:schemeClr val="tx1"/>
          </a:fontRef>
        </p:style>
      </p:cxnSp>
      <p:sp>
        <p:nvSpPr>
          <p:cNvPr id="23" name="TextBox 22">
            <a:extLst>
              <a:ext uri="{FF2B5EF4-FFF2-40B4-BE49-F238E27FC236}">
                <a16:creationId xmlns:a16="http://schemas.microsoft.com/office/drawing/2014/main" id="{11704DD0-CC8B-42C1-B67E-1143E5A1139D}"/>
              </a:ext>
            </a:extLst>
          </p:cNvPr>
          <p:cNvSpPr txBox="1"/>
          <p:nvPr/>
        </p:nvSpPr>
        <p:spPr>
          <a:xfrm>
            <a:off x="231610" y="3112867"/>
            <a:ext cx="1911023" cy="120032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But how all users will work on the project at a same time?</a:t>
            </a:r>
          </a:p>
        </p:txBody>
      </p:sp>
      <p:pic>
        <p:nvPicPr>
          <p:cNvPr id="32" name="Picture 31">
            <a:extLst>
              <a:ext uri="{FF2B5EF4-FFF2-40B4-BE49-F238E27FC236}">
                <a16:creationId xmlns:a16="http://schemas.microsoft.com/office/drawing/2014/main" id="{9F197511-A4D1-49A4-ABEE-8B216E47BA51}"/>
              </a:ext>
            </a:extLst>
          </p:cNvPr>
          <p:cNvPicPr>
            <a:picLocks noChangeAspect="1"/>
          </p:cNvPicPr>
          <p:nvPr/>
        </p:nvPicPr>
        <p:blipFill rotWithShape="1">
          <a:blip r:embed="rId5"/>
          <a:srcRect t="20534" r="3828" b="18801"/>
          <a:stretch/>
        </p:blipFill>
        <p:spPr>
          <a:xfrm>
            <a:off x="3759223" y="3993723"/>
            <a:ext cx="1846894" cy="1091045"/>
          </a:xfrm>
          <a:prstGeom prst="rect">
            <a:avLst/>
          </a:prstGeom>
        </p:spPr>
      </p:pic>
      <p:cxnSp>
        <p:nvCxnSpPr>
          <p:cNvPr id="34" name="Straight Arrow Connector 33">
            <a:extLst>
              <a:ext uri="{FF2B5EF4-FFF2-40B4-BE49-F238E27FC236}">
                <a16:creationId xmlns:a16="http://schemas.microsoft.com/office/drawing/2014/main" id="{83853FE6-CF5B-47C2-BBF9-8B6AD3257C0C}"/>
              </a:ext>
            </a:extLst>
          </p:cNvPr>
          <p:cNvCxnSpPr>
            <a:stCxn id="23" idx="3"/>
            <a:endCxn id="32" idx="1"/>
          </p:cNvCxnSpPr>
          <p:nvPr/>
        </p:nvCxnSpPr>
        <p:spPr>
          <a:xfrm>
            <a:off x="2142633" y="3713032"/>
            <a:ext cx="1616590" cy="82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7F1CA23-5BBA-4137-A7B7-BD1485BF32BE}"/>
              </a:ext>
            </a:extLst>
          </p:cNvPr>
          <p:cNvSpPr txBox="1"/>
          <p:nvPr/>
        </p:nvSpPr>
        <p:spPr>
          <a:xfrm>
            <a:off x="2907338" y="3585830"/>
            <a:ext cx="1400667" cy="923330"/>
          </a:xfrm>
          <a:prstGeom prst="rect">
            <a:avLst/>
          </a:prstGeom>
          <a:noFill/>
        </p:spPr>
        <p:txBody>
          <a:bodyPr wrap="square" rtlCol="0">
            <a:spAutoFit/>
          </a:bodyPr>
          <a:lstStyle/>
          <a:p>
            <a:r>
              <a:rPr lang="en-US" dirty="0"/>
              <a:t>Here GitHub comes into picture</a:t>
            </a:r>
          </a:p>
        </p:txBody>
      </p:sp>
      <p:sp>
        <p:nvSpPr>
          <p:cNvPr id="37" name="Rectangle 36">
            <a:extLst>
              <a:ext uri="{FF2B5EF4-FFF2-40B4-BE49-F238E27FC236}">
                <a16:creationId xmlns:a16="http://schemas.microsoft.com/office/drawing/2014/main" id="{6AD6DA80-779D-4E52-8BF3-C26A30B129F1}"/>
              </a:ext>
            </a:extLst>
          </p:cNvPr>
          <p:cNvSpPr/>
          <p:nvPr/>
        </p:nvSpPr>
        <p:spPr>
          <a:xfrm>
            <a:off x="3659857" y="5407462"/>
            <a:ext cx="2116282" cy="50755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Project Repository</a:t>
            </a:r>
          </a:p>
        </p:txBody>
      </p:sp>
      <p:cxnSp>
        <p:nvCxnSpPr>
          <p:cNvPr id="39" name="Straight Connector 38">
            <a:extLst>
              <a:ext uri="{FF2B5EF4-FFF2-40B4-BE49-F238E27FC236}">
                <a16:creationId xmlns:a16="http://schemas.microsoft.com/office/drawing/2014/main" id="{CDCB0151-E030-4B21-A9FA-202DBE6356BF}"/>
              </a:ext>
            </a:extLst>
          </p:cNvPr>
          <p:cNvCxnSpPr>
            <a:cxnSpLocks/>
            <a:stCxn id="37" idx="0"/>
          </p:cNvCxnSpPr>
          <p:nvPr/>
        </p:nvCxnSpPr>
        <p:spPr>
          <a:xfrm flipV="1">
            <a:off x="4717998" y="4801107"/>
            <a:ext cx="0" cy="60635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9962E51E-A4B4-417C-A19E-74B9D3EAAD28}"/>
              </a:ext>
            </a:extLst>
          </p:cNvPr>
          <p:cNvSpPr txBox="1"/>
          <p:nvPr/>
        </p:nvSpPr>
        <p:spPr>
          <a:xfrm>
            <a:off x="3828256" y="5892152"/>
            <a:ext cx="2014329" cy="923330"/>
          </a:xfrm>
          <a:prstGeom prst="rect">
            <a:avLst/>
          </a:prstGeom>
          <a:noFill/>
        </p:spPr>
        <p:txBody>
          <a:bodyPr wrap="square" rtlCol="0">
            <a:spAutoFit/>
          </a:bodyPr>
          <a:lstStyle/>
          <a:p>
            <a:r>
              <a:rPr lang="en-US" dirty="0"/>
              <a:t>The project will be kept in a repository in the GitHub</a:t>
            </a:r>
          </a:p>
        </p:txBody>
      </p:sp>
      <p:cxnSp>
        <p:nvCxnSpPr>
          <p:cNvPr id="47" name="Connector: Elbow 46">
            <a:extLst>
              <a:ext uri="{FF2B5EF4-FFF2-40B4-BE49-F238E27FC236}">
                <a16:creationId xmlns:a16="http://schemas.microsoft.com/office/drawing/2014/main" id="{D873AE53-1167-4BB2-AA55-2B8116E8E4C8}"/>
              </a:ext>
            </a:extLst>
          </p:cNvPr>
          <p:cNvCxnSpPr>
            <a:cxnSpLocks/>
          </p:cNvCxnSpPr>
          <p:nvPr/>
        </p:nvCxnSpPr>
        <p:spPr>
          <a:xfrm>
            <a:off x="4424562" y="2153403"/>
            <a:ext cx="1391174" cy="3507834"/>
          </a:xfrm>
          <a:prstGeom prst="bentConnector3">
            <a:avLst>
              <a:gd name="adj1" fmla="val 119419"/>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51" name="Connector: Elbow 50">
            <a:extLst>
              <a:ext uri="{FF2B5EF4-FFF2-40B4-BE49-F238E27FC236}">
                <a16:creationId xmlns:a16="http://schemas.microsoft.com/office/drawing/2014/main" id="{F6A20555-59B0-4444-A17B-62FCF15D2119}"/>
              </a:ext>
            </a:extLst>
          </p:cNvPr>
          <p:cNvCxnSpPr>
            <a:cxnSpLocks/>
            <a:stCxn id="13" idx="3"/>
            <a:endCxn id="37" idx="1"/>
          </p:cNvCxnSpPr>
          <p:nvPr/>
        </p:nvCxnSpPr>
        <p:spPr>
          <a:xfrm>
            <a:off x="1594613" y="4756476"/>
            <a:ext cx="2065244" cy="904761"/>
          </a:xfrm>
          <a:prstGeom prst="bentConnector3">
            <a:avLst>
              <a:gd name="adj1" fmla="val 50000"/>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63" name="Straight Connector 62">
            <a:extLst>
              <a:ext uri="{FF2B5EF4-FFF2-40B4-BE49-F238E27FC236}">
                <a16:creationId xmlns:a16="http://schemas.microsoft.com/office/drawing/2014/main" id="{1A5D765A-0F74-464E-B30A-4FC0F5B46D45}"/>
              </a:ext>
            </a:extLst>
          </p:cNvPr>
          <p:cNvCxnSpPr>
            <a:cxnSpLocks/>
          </p:cNvCxnSpPr>
          <p:nvPr/>
        </p:nvCxnSpPr>
        <p:spPr>
          <a:xfrm>
            <a:off x="6580441" y="1158099"/>
            <a:ext cx="0" cy="5628698"/>
          </a:xfrm>
          <a:prstGeom prst="line">
            <a:avLst/>
          </a:prstGeom>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9C222550-1069-4F4A-890D-66C21569B946}"/>
              </a:ext>
            </a:extLst>
          </p:cNvPr>
          <p:cNvSpPr txBox="1"/>
          <p:nvPr/>
        </p:nvSpPr>
        <p:spPr>
          <a:xfrm>
            <a:off x="6580441" y="1176282"/>
            <a:ext cx="5379950" cy="5078313"/>
          </a:xfrm>
          <a:prstGeom prst="rect">
            <a:avLst/>
          </a:prstGeom>
          <a:noFill/>
        </p:spPr>
        <p:txBody>
          <a:bodyPr wrap="square" rtlCol="0">
            <a:spAutoFit/>
          </a:bodyPr>
          <a:lstStyle/>
          <a:p>
            <a:pPr algn="just"/>
            <a:r>
              <a:rPr lang="en-US" dirty="0"/>
              <a:t>Some important commands to use git.</a:t>
            </a:r>
          </a:p>
          <a:p>
            <a:pPr marL="285750" indent="-285750" algn="just">
              <a:buFont typeface="Wingdings" panose="05000000000000000000" pitchFamily="2" charset="2"/>
              <a:buChar char="§"/>
            </a:pPr>
            <a:r>
              <a:rPr lang="en-US" b="1" dirty="0"/>
              <a:t>git Init: </a:t>
            </a:r>
            <a:r>
              <a:rPr lang="en-US" dirty="0"/>
              <a:t>It is used to initialize a new Git Repository in the system.</a:t>
            </a:r>
          </a:p>
          <a:p>
            <a:pPr marL="285750" indent="-285750" algn="just">
              <a:buFont typeface="Wingdings" panose="05000000000000000000" pitchFamily="2" charset="2"/>
              <a:buChar char="§"/>
            </a:pPr>
            <a:r>
              <a:rPr lang="en-US" b="1" dirty="0"/>
              <a:t>git add &lt;filename&gt;: </a:t>
            </a:r>
            <a:r>
              <a:rPr lang="en-US" dirty="0"/>
              <a:t>It is used to stage the changes of the file to git repository. We can use ‘</a:t>
            </a:r>
            <a:r>
              <a:rPr lang="en-US" b="1" dirty="0"/>
              <a:t>git add .</a:t>
            </a:r>
            <a:r>
              <a:rPr lang="en-US" dirty="0"/>
              <a:t>’ to stage the changes of all files.</a:t>
            </a:r>
          </a:p>
          <a:p>
            <a:pPr marL="285750" indent="-285750" algn="just">
              <a:buFont typeface="Wingdings" panose="05000000000000000000" pitchFamily="2" charset="2"/>
              <a:buChar char="§"/>
            </a:pPr>
            <a:r>
              <a:rPr lang="en-US" b="1" dirty="0"/>
              <a:t>git commit: </a:t>
            </a:r>
            <a:r>
              <a:rPr lang="en-US" dirty="0"/>
              <a:t>It is used to commit all the staged changes with a message.</a:t>
            </a:r>
          </a:p>
          <a:p>
            <a:pPr marL="285750" indent="-285750" algn="just">
              <a:buFont typeface="Wingdings" panose="05000000000000000000" pitchFamily="2" charset="2"/>
              <a:buChar char="§"/>
            </a:pPr>
            <a:r>
              <a:rPr lang="en-US" b="1" dirty="0"/>
              <a:t>git reset hard: </a:t>
            </a:r>
            <a:r>
              <a:rPr lang="en-US" dirty="0"/>
              <a:t>Discard all the staged changes and discard the changes in all the files.</a:t>
            </a:r>
          </a:p>
          <a:p>
            <a:pPr marL="285750" indent="-285750" algn="just">
              <a:buFont typeface="Wingdings" panose="05000000000000000000" pitchFamily="2" charset="2"/>
              <a:buChar char="§"/>
            </a:pPr>
            <a:r>
              <a:rPr lang="en-US" b="1" dirty="0"/>
              <a:t>git push: </a:t>
            </a:r>
            <a:r>
              <a:rPr lang="en-US" dirty="0"/>
              <a:t>It is used to push all the changes in the git repository.</a:t>
            </a:r>
          </a:p>
          <a:p>
            <a:pPr marL="285750" indent="-285750" algn="just">
              <a:buFont typeface="Wingdings" panose="05000000000000000000" pitchFamily="2" charset="2"/>
              <a:buChar char="§"/>
            </a:pPr>
            <a:r>
              <a:rPr lang="en-US" b="1" dirty="0"/>
              <a:t>git pull: </a:t>
            </a:r>
            <a:r>
              <a:rPr lang="en-US" dirty="0"/>
              <a:t>It is used to pull the new changes made by other users in the project.</a:t>
            </a:r>
          </a:p>
          <a:p>
            <a:pPr marL="285750" indent="-285750" algn="just">
              <a:buFont typeface="Wingdings" panose="05000000000000000000" pitchFamily="2" charset="2"/>
              <a:buChar char="§"/>
            </a:pPr>
            <a:r>
              <a:rPr lang="en-US" b="1" dirty="0"/>
              <a:t>git status: </a:t>
            </a:r>
            <a:r>
              <a:rPr lang="en-US" dirty="0"/>
              <a:t>It is used to check the status</a:t>
            </a:r>
          </a:p>
          <a:p>
            <a:pPr marL="285750" indent="-285750" algn="just">
              <a:buFont typeface="Wingdings" panose="05000000000000000000" pitchFamily="2" charset="2"/>
              <a:buChar char="§"/>
            </a:pPr>
            <a:r>
              <a:rPr lang="en-US" b="1" dirty="0"/>
              <a:t>git clone: </a:t>
            </a:r>
            <a:r>
              <a:rPr lang="en-US" dirty="0"/>
              <a:t>It is used to clone a repository.</a:t>
            </a:r>
          </a:p>
          <a:p>
            <a:pPr marL="285750" indent="-285750" algn="just">
              <a:buFont typeface="Wingdings" panose="05000000000000000000" pitchFamily="2" charset="2"/>
              <a:buChar char="§"/>
            </a:pPr>
            <a:r>
              <a:rPr lang="en-US" b="1" dirty="0"/>
              <a:t>git remote add &lt;repo URL&gt;: </a:t>
            </a:r>
            <a:r>
              <a:rPr lang="en-US" dirty="0"/>
              <a:t>Add a local repository to a remote repository.</a:t>
            </a:r>
            <a:endParaRPr lang="en-US" b="1" dirty="0"/>
          </a:p>
        </p:txBody>
      </p:sp>
    </p:spTree>
    <p:extLst>
      <p:ext uri="{BB962C8B-B14F-4D97-AF65-F5344CB8AC3E}">
        <p14:creationId xmlns:p14="http://schemas.microsoft.com/office/powerpoint/2010/main" val="931117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new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Step by Step process to create a git repository in GitHub. First of all you must have a GitHub account, if not then go to this link </a:t>
            </a:r>
            <a:r>
              <a:rPr lang="en-US" dirty="0">
                <a:hlinkClick r:id="rId3"/>
              </a:rPr>
              <a:t>https://github.com/signup?source=login</a:t>
            </a:r>
            <a:r>
              <a:rPr lang="en-US" dirty="0"/>
              <a:t> and create a new Account.</a:t>
            </a:r>
          </a:p>
          <a:p>
            <a:endParaRPr lang="en-US" dirty="0"/>
          </a:p>
          <a:p>
            <a:r>
              <a:rPr lang="en-US" dirty="0"/>
              <a:t>Step 1: Click on the plus button in the top right corner of the screen and select ‘New Repository’.</a:t>
            </a:r>
          </a:p>
          <a:p>
            <a:r>
              <a:rPr lang="en-US" dirty="0"/>
              <a:t>Step 2: </a:t>
            </a:r>
            <a:r>
              <a:rPr lang="en-US" b="0" i="0" dirty="0">
                <a:solidFill>
                  <a:srgbClr val="24292F"/>
                </a:solidFill>
                <a:effectLst/>
                <a:latin typeface="-apple-system"/>
              </a:rPr>
              <a:t>Type a short, memorable name for your repository. And give a description (optional).</a:t>
            </a:r>
          </a:p>
          <a:p>
            <a:r>
              <a:rPr lang="en-US" dirty="0">
                <a:solidFill>
                  <a:srgbClr val="24292F"/>
                </a:solidFill>
                <a:latin typeface="-apple-system"/>
              </a:rPr>
              <a:t>Step 3: Select the type of repository. </a:t>
            </a:r>
            <a:r>
              <a:rPr lang="en-US" b="1" dirty="0">
                <a:solidFill>
                  <a:srgbClr val="24292F"/>
                </a:solidFill>
                <a:latin typeface="-apple-system"/>
              </a:rPr>
              <a:t>Public or Private</a:t>
            </a:r>
          </a:p>
          <a:p>
            <a:r>
              <a:rPr lang="en-US" dirty="0">
                <a:solidFill>
                  <a:srgbClr val="24292F"/>
                </a:solidFill>
                <a:latin typeface="-apple-system"/>
              </a:rPr>
              <a:t>Step 4: Set how you want to Initialize the repository.</a:t>
            </a:r>
          </a:p>
          <a:p>
            <a:r>
              <a:rPr lang="en-US" dirty="0">
                <a:solidFill>
                  <a:srgbClr val="24292F"/>
                </a:solidFill>
                <a:latin typeface="-apple-system"/>
              </a:rPr>
              <a:t>Step 5: Click on Create Repository. Your Repository will be created.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FB2663E-0A92-4D82-BEA2-42271C09B1E8}"/>
              </a:ext>
            </a:extLst>
          </p:cNvPr>
          <p:cNvPicPr>
            <a:picLocks noChangeAspect="1"/>
          </p:cNvPicPr>
          <p:nvPr/>
        </p:nvPicPr>
        <p:blipFill>
          <a:blip r:embed="rId4"/>
          <a:stretch>
            <a:fillRect/>
          </a:stretch>
        </p:blipFill>
        <p:spPr>
          <a:xfrm>
            <a:off x="310696" y="3212432"/>
            <a:ext cx="2209887" cy="1804207"/>
          </a:xfrm>
          <a:prstGeom prst="rect">
            <a:avLst/>
          </a:prstGeom>
        </p:spPr>
      </p:pic>
      <p:pic>
        <p:nvPicPr>
          <p:cNvPr id="6" name="Picture 5">
            <a:extLst>
              <a:ext uri="{FF2B5EF4-FFF2-40B4-BE49-F238E27FC236}">
                <a16:creationId xmlns:a16="http://schemas.microsoft.com/office/drawing/2014/main" id="{F29BEA97-5FFA-47F5-88BC-8506C7B9CCA3}"/>
              </a:ext>
            </a:extLst>
          </p:cNvPr>
          <p:cNvPicPr>
            <a:picLocks noChangeAspect="1"/>
          </p:cNvPicPr>
          <p:nvPr/>
        </p:nvPicPr>
        <p:blipFill>
          <a:blip r:embed="rId5"/>
          <a:stretch>
            <a:fillRect/>
          </a:stretch>
        </p:blipFill>
        <p:spPr>
          <a:xfrm>
            <a:off x="3036756" y="3281305"/>
            <a:ext cx="4365921" cy="843585"/>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209D5E60-E004-4FE5-9E0A-09C5B9F40ABF}"/>
              </a:ext>
            </a:extLst>
          </p:cNvPr>
          <p:cNvPicPr>
            <a:picLocks noChangeAspect="1"/>
          </p:cNvPicPr>
          <p:nvPr/>
        </p:nvPicPr>
        <p:blipFill>
          <a:blip r:embed="rId6"/>
          <a:stretch>
            <a:fillRect/>
          </a:stretch>
        </p:blipFill>
        <p:spPr>
          <a:xfrm>
            <a:off x="7973079" y="2393405"/>
            <a:ext cx="3881867" cy="980103"/>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775CD73F-FF82-4403-BB2C-6BF02B3EB7AA}"/>
              </a:ext>
            </a:extLst>
          </p:cNvPr>
          <p:cNvPicPr>
            <a:picLocks noChangeAspect="1"/>
          </p:cNvPicPr>
          <p:nvPr/>
        </p:nvPicPr>
        <p:blipFill>
          <a:blip r:embed="rId7"/>
          <a:stretch>
            <a:fillRect/>
          </a:stretch>
        </p:blipFill>
        <p:spPr>
          <a:xfrm>
            <a:off x="7725244" y="4318782"/>
            <a:ext cx="4382181" cy="1997655"/>
          </a:xfrm>
          <a:prstGeom prst="rect">
            <a:avLst/>
          </a:prstGeom>
        </p:spPr>
        <p:style>
          <a:lnRef idx="2">
            <a:schemeClr val="dk1"/>
          </a:lnRef>
          <a:fillRef idx="1">
            <a:schemeClr val="lt1"/>
          </a:fillRef>
          <a:effectRef idx="0">
            <a:schemeClr val="dk1"/>
          </a:effectRef>
          <a:fontRef idx="minor">
            <a:schemeClr val="dk1"/>
          </a:fontRef>
        </p:style>
      </p:pic>
      <p:pic>
        <p:nvPicPr>
          <p:cNvPr id="13" name="Picture 12">
            <a:extLst>
              <a:ext uri="{FF2B5EF4-FFF2-40B4-BE49-F238E27FC236}">
                <a16:creationId xmlns:a16="http://schemas.microsoft.com/office/drawing/2014/main" id="{245A9940-FE8B-4AF8-9BF3-C7B444E665B7}"/>
              </a:ext>
            </a:extLst>
          </p:cNvPr>
          <p:cNvPicPr>
            <a:picLocks noChangeAspect="1"/>
          </p:cNvPicPr>
          <p:nvPr/>
        </p:nvPicPr>
        <p:blipFill>
          <a:blip r:embed="rId8"/>
          <a:stretch>
            <a:fillRect/>
          </a:stretch>
        </p:blipFill>
        <p:spPr>
          <a:xfrm>
            <a:off x="3036756" y="4890515"/>
            <a:ext cx="3404455" cy="1638922"/>
          </a:xfrm>
          <a:prstGeom prst="rect">
            <a:avLst/>
          </a:prstGeom>
        </p:spPr>
        <p:style>
          <a:lnRef idx="2">
            <a:schemeClr val="dk1"/>
          </a:lnRef>
          <a:fillRef idx="1">
            <a:schemeClr val="lt1"/>
          </a:fillRef>
          <a:effectRef idx="0">
            <a:schemeClr val="dk1"/>
          </a:effectRef>
          <a:fontRef idx="minor">
            <a:schemeClr val="dk1"/>
          </a:fontRef>
        </p:style>
      </p:pic>
      <p:cxnSp>
        <p:nvCxnSpPr>
          <p:cNvPr id="15" name="Connector: Elbow 14">
            <a:extLst>
              <a:ext uri="{FF2B5EF4-FFF2-40B4-BE49-F238E27FC236}">
                <a16:creationId xmlns:a16="http://schemas.microsoft.com/office/drawing/2014/main" id="{7D5D14AE-BED0-4C35-BD9B-FB762AF631F8}"/>
              </a:ext>
            </a:extLst>
          </p:cNvPr>
          <p:cNvCxnSpPr>
            <a:stCxn id="4" idx="3"/>
            <a:endCxn id="6" idx="1"/>
          </p:cNvCxnSpPr>
          <p:nvPr/>
        </p:nvCxnSpPr>
        <p:spPr>
          <a:xfrm flipV="1">
            <a:off x="2520583" y="3703098"/>
            <a:ext cx="516173" cy="411438"/>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7" name="Connector: Elbow 16">
            <a:extLst>
              <a:ext uri="{FF2B5EF4-FFF2-40B4-BE49-F238E27FC236}">
                <a16:creationId xmlns:a16="http://schemas.microsoft.com/office/drawing/2014/main" id="{507B74E4-4C81-4DA5-96A1-701D6467F8B4}"/>
              </a:ext>
            </a:extLst>
          </p:cNvPr>
          <p:cNvCxnSpPr>
            <a:stCxn id="6" idx="3"/>
            <a:endCxn id="9" idx="1"/>
          </p:cNvCxnSpPr>
          <p:nvPr/>
        </p:nvCxnSpPr>
        <p:spPr>
          <a:xfrm flipV="1">
            <a:off x="7402677" y="2883457"/>
            <a:ext cx="570402" cy="819641"/>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9" name="Connector: Elbow 18">
            <a:extLst>
              <a:ext uri="{FF2B5EF4-FFF2-40B4-BE49-F238E27FC236}">
                <a16:creationId xmlns:a16="http://schemas.microsoft.com/office/drawing/2014/main" id="{200BF43B-3252-42CE-93DB-3149A03DC4C8}"/>
              </a:ext>
            </a:extLst>
          </p:cNvPr>
          <p:cNvCxnSpPr>
            <a:stCxn id="9" idx="2"/>
            <a:endCxn id="11" idx="0"/>
          </p:cNvCxnSpPr>
          <p:nvPr/>
        </p:nvCxnSpPr>
        <p:spPr>
          <a:xfrm rot="16200000" flipH="1">
            <a:off x="9442537" y="3844984"/>
            <a:ext cx="945274" cy="2322"/>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6" name="Connector: Elbow 25">
            <a:extLst>
              <a:ext uri="{FF2B5EF4-FFF2-40B4-BE49-F238E27FC236}">
                <a16:creationId xmlns:a16="http://schemas.microsoft.com/office/drawing/2014/main" id="{3C264B29-A22F-4F6D-8D60-BC8ABACDD6E0}"/>
              </a:ext>
            </a:extLst>
          </p:cNvPr>
          <p:cNvCxnSpPr>
            <a:stCxn id="11" idx="1"/>
            <a:endCxn id="13" idx="3"/>
          </p:cNvCxnSpPr>
          <p:nvPr/>
        </p:nvCxnSpPr>
        <p:spPr>
          <a:xfrm rot="10800000" flipV="1">
            <a:off x="6441212" y="5317610"/>
            <a:ext cx="1284033" cy="392366"/>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27" name="Rectangle 26">
            <a:extLst>
              <a:ext uri="{FF2B5EF4-FFF2-40B4-BE49-F238E27FC236}">
                <a16:creationId xmlns:a16="http://schemas.microsoft.com/office/drawing/2014/main" id="{7C6FEA2A-08CD-4791-B501-AB47EAC6617D}"/>
              </a:ext>
            </a:extLst>
          </p:cNvPr>
          <p:cNvSpPr/>
          <p:nvPr/>
        </p:nvSpPr>
        <p:spPr>
          <a:xfrm>
            <a:off x="254092" y="5317609"/>
            <a:ext cx="2140648" cy="90969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Repository Created Successfully</a:t>
            </a:r>
          </a:p>
        </p:txBody>
      </p:sp>
      <p:cxnSp>
        <p:nvCxnSpPr>
          <p:cNvPr id="32" name="Connector: Elbow 31">
            <a:extLst>
              <a:ext uri="{FF2B5EF4-FFF2-40B4-BE49-F238E27FC236}">
                <a16:creationId xmlns:a16="http://schemas.microsoft.com/office/drawing/2014/main" id="{8880D459-BC2C-4E53-B8CA-1AF2092DF546}"/>
              </a:ext>
            </a:extLst>
          </p:cNvPr>
          <p:cNvCxnSpPr>
            <a:stCxn id="13" idx="1"/>
            <a:endCxn id="27" idx="3"/>
          </p:cNvCxnSpPr>
          <p:nvPr/>
        </p:nvCxnSpPr>
        <p:spPr>
          <a:xfrm rot="10800000" flipV="1">
            <a:off x="2394740" y="5709975"/>
            <a:ext cx="642016" cy="62479"/>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89968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2" y="337883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3</a:t>
            </a:r>
          </a:p>
        </p:txBody>
      </p:sp>
    </p:spTree>
    <p:extLst>
      <p:ext uri="{BB962C8B-B14F-4D97-AF65-F5344CB8AC3E}">
        <p14:creationId xmlns:p14="http://schemas.microsoft.com/office/powerpoint/2010/main" val="3991243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3</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Tiny people doing priorities checklist flat illustration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764" y="757264"/>
            <a:ext cx="5962650" cy="441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570087" cy="3416320"/>
          </a:xfrm>
          <a:prstGeom prst="rect">
            <a:avLst/>
          </a:prstGeom>
          <a:noFill/>
        </p:spPr>
        <p:txBody>
          <a:bodyPr wrap="square" rtlCol="0">
            <a:spAutoFit/>
          </a:bodyPr>
          <a:lstStyle/>
          <a:p>
            <a:pPr marL="742950" lvl="1" indent="-285750">
              <a:buClr>
                <a:schemeClr val="tx1"/>
              </a:buClr>
              <a:buFont typeface="Arial" panose="020B0604020202020204" pitchFamily="34" charset="0"/>
              <a:buChar char="•"/>
            </a:pPr>
            <a:r>
              <a:rPr lang="en-US" dirty="0"/>
              <a:t>Introduction to SAP CAP</a:t>
            </a:r>
          </a:p>
          <a:p>
            <a:pPr marL="742950" lvl="1" indent="-285750">
              <a:buClr>
                <a:schemeClr val="tx1"/>
              </a:buClr>
              <a:buFont typeface="Arial" panose="020B0604020202020204" pitchFamily="34" charset="0"/>
              <a:buChar char="•"/>
            </a:pPr>
            <a:r>
              <a:rPr lang="en-US" dirty="0"/>
              <a:t>SAP CAP Architecture</a:t>
            </a:r>
          </a:p>
          <a:p>
            <a:pPr marL="742950" lvl="1" indent="-285750">
              <a:buClr>
                <a:schemeClr val="tx1"/>
              </a:buClr>
              <a:buFont typeface="Arial" panose="020B0604020202020204" pitchFamily="34" charset="0"/>
              <a:buChar char="•"/>
            </a:pPr>
            <a:r>
              <a:rPr lang="en-US" dirty="0"/>
              <a:t>Why we use SAP CAP</a:t>
            </a:r>
          </a:p>
          <a:p>
            <a:pPr marL="742950" lvl="1" indent="-285750">
              <a:buClr>
                <a:schemeClr val="tx1"/>
              </a:buClr>
              <a:buFont typeface="Arial" panose="020B0604020202020204" pitchFamily="34" charset="0"/>
              <a:buChar char="•"/>
            </a:pPr>
            <a:r>
              <a:rPr lang="en-US" dirty="0"/>
              <a:t>Create the Dev Space for CAP Development</a:t>
            </a:r>
          </a:p>
          <a:p>
            <a:pPr marL="742950" lvl="1" indent="-285750">
              <a:buClr>
                <a:schemeClr val="tx1"/>
              </a:buClr>
              <a:buFont typeface="Arial" panose="020B0604020202020204" pitchFamily="34" charset="0"/>
              <a:buChar char="•"/>
            </a:pPr>
            <a:r>
              <a:rPr lang="en-US" dirty="0"/>
              <a:t>Creating our First CAPM project</a:t>
            </a:r>
          </a:p>
          <a:p>
            <a:pPr marL="742950" lvl="1" indent="-285750">
              <a:buClr>
                <a:schemeClr val="tx1"/>
              </a:buClr>
              <a:buFont typeface="Arial" panose="020B0604020202020204" pitchFamily="34" charset="0"/>
              <a:buChar char="•"/>
            </a:pPr>
            <a:r>
              <a:rPr lang="en-US" dirty="0"/>
              <a:t>Configuring the project for HANA specific development</a:t>
            </a:r>
          </a:p>
          <a:p>
            <a:pPr marL="742950" lvl="1" indent="-285750">
              <a:buClr>
                <a:schemeClr val="tx1"/>
              </a:buClr>
              <a:buFont typeface="Arial" panose="020B0604020202020204" pitchFamily="34" charset="0"/>
              <a:buChar char="•"/>
            </a:pPr>
            <a:r>
              <a:rPr lang="en-US" dirty="0"/>
              <a:t>Creating our first service</a:t>
            </a:r>
          </a:p>
          <a:p>
            <a:pPr marL="742950" lvl="1" indent="-285750">
              <a:buClr>
                <a:schemeClr val="tx1"/>
              </a:buClr>
              <a:buFont typeface="Arial" panose="020B0604020202020204" pitchFamily="34" charset="0"/>
              <a:buChar char="•"/>
            </a:pPr>
            <a:r>
              <a:rPr lang="en-US" dirty="0"/>
              <a:t>Introduction to the Git and GitHub</a:t>
            </a:r>
          </a:p>
          <a:p>
            <a:pPr marL="742950" lvl="1" indent="-285750">
              <a:buClr>
                <a:schemeClr val="tx1"/>
              </a:buClr>
              <a:buFont typeface="Arial" panose="020B0604020202020204" pitchFamily="34" charset="0"/>
              <a:buChar char="•"/>
            </a:pPr>
            <a:r>
              <a:rPr lang="en-US" dirty="0"/>
              <a:t>Creating our first git repository</a:t>
            </a:r>
          </a:p>
          <a:p>
            <a:pPr marL="742950" lvl="1" indent="-285750">
              <a:buClr>
                <a:schemeClr val="tx1"/>
              </a:buClr>
              <a:buFont typeface="Arial" panose="020B0604020202020204" pitchFamily="34" charset="0"/>
              <a:buChar char="•"/>
            </a:pPr>
            <a:r>
              <a:rPr lang="en-US" dirty="0"/>
              <a:t>Adding our project to the Git Repository</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SAP CAP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algn="just"/>
            <a:r>
              <a:rPr lang="en-US" b="0" i="0" dirty="0">
                <a:effectLst/>
              </a:rPr>
              <a:t>SAP Cloud Application Programming Model, also referred to as SAP CAP, is a framework of tools, languages, libraries and APIs that combine open-source and SAP provided tools and technologies.</a:t>
            </a:r>
          </a:p>
          <a:p>
            <a:pPr marL="285750" indent="-285750" algn="just">
              <a:buFontTx/>
              <a:buChar char="-"/>
            </a:pPr>
            <a:r>
              <a:rPr lang="en-US" b="0" i="0" dirty="0">
                <a:effectLst/>
              </a:rPr>
              <a:t>A very important aspect of SAP CAP is that it provides SAP best practices to help developers reduce their coding efforts.</a:t>
            </a:r>
          </a:p>
          <a:p>
            <a:pPr marL="285750" indent="-285750" algn="just">
              <a:buFontTx/>
              <a:buChar char="-"/>
            </a:pPr>
            <a:r>
              <a:rPr lang="en-US" b="0" i="0" dirty="0">
                <a:effectLst/>
              </a:rPr>
              <a:t>The idea behind CAP is that it encourages developers to focus on the added value part of the application (the domain) and not on the low value recurring, technical features of an application that can easily be provided by the model and that could change across different environments.</a:t>
            </a:r>
            <a:endParaRPr lang="en-US" dirty="0"/>
          </a:p>
          <a:p>
            <a:pPr marL="285750" indent="-285750" algn="just">
              <a:buFontTx/>
              <a:buChar char="-"/>
            </a:pPr>
            <a:r>
              <a:rPr lang="en-US" b="0" i="0" dirty="0">
                <a:effectLst/>
              </a:rPr>
              <a:t>SAP CAP is used for new application developments and also to extend existing SAP applications.</a:t>
            </a:r>
          </a:p>
          <a:p>
            <a:pPr marL="285750" indent="-285750" algn="just">
              <a:buFontTx/>
              <a:buChar char="-"/>
            </a:pPr>
            <a:r>
              <a:rPr lang="en-US" b="0" i="0" dirty="0">
                <a:effectLst/>
              </a:rPr>
              <a:t>The backbone of CAP is </a:t>
            </a:r>
            <a:r>
              <a:rPr lang="en-US" b="1" i="0" dirty="0">
                <a:effectLst/>
              </a:rPr>
              <a:t>Core Data Services (CDS)</a:t>
            </a:r>
            <a:endParaRPr lang="en-US" dirty="0"/>
          </a:p>
          <a:p>
            <a:pPr marL="285750" indent="-285750" algn="just">
              <a:buFontTx/>
              <a:buChar char="-"/>
            </a:pPr>
            <a:r>
              <a:rPr lang="en-US" b="0" i="0" dirty="0">
                <a:effectLst/>
              </a:rPr>
              <a:t>CDS is used to define the core data layer.</a:t>
            </a:r>
          </a:p>
          <a:p>
            <a:pPr marL="285750" indent="-285750" algn="just">
              <a:buFontTx/>
              <a:buChar char="-"/>
            </a:pPr>
            <a:r>
              <a:rPr lang="en-US" b="0" i="0" dirty="0">
                <a:effectLst/>
              </a:rPr>
              <a:t>CDS also includes an advanced querying language called Core Query Language (CQL).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a:extLst>
              <a:ext uri="{FF2B5EF4-FFF2-40B4-BE49-F238E27FC236}">
                <a16:creationId xmlns:a16="http://schemas.microsoft.com/office/drawing/2014/main" id="{316776D1-C992-4683-A86E-16C83261B13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583" t="19183" r="22529"/>
          <a:stretch/>
        </p:blipFill>
        <p:spPr bwMode="auto">
          <a:xfrm>
            <a:off x="8668370" y="3128266"/>
            <a:ext cx="3261866" cy="21342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5089182-8D4B-469D-B230-82C4614E521A}"/>
              </a:ext>
            </a:extLst>
          </p:cNvPr>
          <p:cNvSpPr txBox="1"/>
          <p:nvPr/>
        </p:nvSpPr>
        <p:spPr>
          <a:xfrm>
            <a:off x="8484158" y="5304616"/>
            <a:ext cx="3707842" cy="646331"/>
          </a:xfrm>
          <a:prstGeom prst="rect">
            <a:avLst/>
          </a:prstGeom>
          <a:noFill/>
        </p:spPr>
        <p:txBody>
          <a:bodyPr wrap="square" rtlCol="0">
            <a:spAutoFit/>
          </a:bodyPr>
          <a:lstStyle/>
          <a:p>
            <a:pPr algn="ctr"/>
            <a:r>
              <a:rPr lang="en-US" dirty="0"/>
              <a:t>Basic Layer of Cloud Application Programming Model</a:t>
            </a:r>
          </a:p>
        </p:txBody>
      </p:sp>
      <p:sp>
        <p:nvSpPr>
          <p:cNvPr id="10" name="TextBox 9">
            <a:extLst>
              <a:ext uri="{FF2B5EF4-FFF2-40B4-BE49-F238E27FC236}">
                <a16:creationId xmlns:a16="http://schemas.microsoft.com/office/drawing/2014/main" id="{A6E8CAE9-E16D-417E-904F-8BB7289D2B9E}"/>
              </a:ext>
            </a:extLst>
          </p:cNvPr>
          <p:cNvSpPr txBox="1"/>
          <p:nvPr/>
        </p:nvSpPr>
        <p:spPr>
          <a:xfrm>
            <a:off x="261764" y="4195410"/>
            <a:ext cx="8329577" cy="1785104"/>
          </a:xfrm>
          <a:prstGeom prst="rect">
            <a:avLst/>
          </a:prstGeom>
          <a:noFill/>
        </p:spPr>
        <p:txBody>
          <a:bodyPr wrap="square">
            <a:spAutoFit/>
          </a:bodyPr>
          <a:lstStyle/>
          <a:p>
            <a:pPr algn="just"/>
            <a:r>
              <a:rPr lang="en-US" sz="2000" b="1" dirty="0"/>
              <a:t>Concept of CDS – Core Data &amp; Services</a:t>
            </a:r>
          </a:p>
          <a:p>
            <a:pPr algn="just"/>
            <a:r>
              <a:rPr lang="en-US" sz="1800" dirty="0"/>
              <a:t>Conceptually CDS is same concept but different flavor. The concept says, that we will have a design time object which is named as CDS File. We will create a .cds file for almost everything e.g. service, DB artefact, annotation. This is a design time file and the SAP’s framework (CAPM, RAP), will convert this design time definition after compilation to the runtime object.</a:t>
            </a:r>
          </a:p>
        </p:txBody>
      </p:sp>
    </p:spTree>
    <p:extLst>
      <p:ext uri="{BB962C8B-B14F-4D97-AF65-F5344CB8AC3E}">
        <p14:creationId xmlns:p14="http://schemas.microsoft.com/office/powerpoint/2010/main" val="1567770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we need CAP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342900" indent="-342900" algn="just">
              <a:buFontTx/>
              <a:buChar char="-"/>
            </a:pPr>
            <a:r>
              <a:rPr lang="en-US" sz="1800" dirty="0">
                <a:sym typeface="Wingdings" panose="05000000000000000000" pitchFamily="2" charset="2"/>
              </a:rPr>
              <a:t>What is SAP’s recommendations to build Cloud Native apps in BTP  Best-practice</a:t>
            </a:r>
          </a:p>
          <a:p>
            <a:pPr marL="342900" indent="-342900" algn="just">
              <a:buFontTx/>
              <a:buChar char="-"/>
            </a:pPr>
            <a:r>
              <a:rPr lang="en-US" sz="1800" dirty="0">
                <a:sym typeface="Wingdings" panose="05000000000000000000" pitchFamily="2" charset="2"/>
              </a:rPr>
              <a:t>Are there any gold standard which industry should follow w.r.t. SAP BTP</a:t>
            </a:r>
          </a:p>
          <a:p>
            <a:pPr marL="342900" indent="-342900" algn="just">
              <a:buFontTx/>
              <a:buChar char="-"/>
            </a:pPr>
            <a:r>
              <a:rPr lang="en-US" sz="1800" dirty="0">
                <a:sym typeface="Wingdings" panose="05000000000000000000" pitchFamily="2" charset="2"/>
              </a:rPr>
              <a:t>Many times as a developer, I need to take care of loading all required dependencies</a:t>
            </a:r>
          </a:p>
          <a:p>
            <a:pPr marL="342900" indent="-342900" algn="just">
              <a:buFontTx/>
              <a:buChar char="-"/>
            </a:pPr>
            <a:r>
              <a:rPr lang="en-US" sz="1800" dirty="0">
                <a:sym typeface="Wingdings" panose="05000000000000000000" pitchFamily="2" charset="2"/>
              </a:rPr>
              <a:t>Reusability of code which can speed up my development</a:t>
            </a:r>
          </a:p>
          <a:p>
            <a:pPr marL="342900" indent="-342900" algn="just">
              <a:buFontTx/>
              <a:buChar char="-"/>
            </a:pPr>
            <a:r>
              <a:rPr lang="en-US" sz="1800" dirty="0">
                <a:sym typeface="Wingdings" panose="05000000000000000000" pitchFamily="2" charset="2"/>
              </a:rPr>
              <a:t>As a developer I want to focus more on functionality then the project setup</a:t>
            </a:r>
          </a:p>
          <a:p>
            <a:pPr marL="342900" indent="-342900" algn="just">
              <a:buFontTx/>
              <a:buChar char="-"/>
            </a:pPr>
            <a:r>
              <a:rPr lang="en-US" sz="1800" dirty="0"/>
              <a:t>Tight Coupling to DB or technology</a:t>
            </a:r>
          </a:p>
          <a:p>
            <a:pPr marL="342900" indent="-342900" algn="just">
              <a:buFontTx/>
              <a:buChar char="-"/>
            </a:pPr>
            <a:r>
              <a:rPr lang="en-US" sz="1800" dirty="0"/>
              <a:t>Dependency on SQL</a:t>
            </a:r>
          </a:p>
          <a:p>
            <a:pPr marL="342900" indent="-342900" algn="just">
              <a:buFontTx/>
              <a:buChar char="-"/>
            </a:pPr>
            <a:r>
              <a:rPr lang="en-US" sz="1800" dirty="0"/>
              <a:t>No matter which area we belong SO, PO, MM, PM, PJ, APO, CRM…FI etc.</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5" name="Rectangle: Rounded Corners 14">
            <a:extLst>
              <a:ext uri="{FF2B5EF4-FFF2-40B4-BE49-F238E27FC236}">
                <a16:creationId xmlns:a16="http://schemas.microsoft.com/office/drawing/2014/main" id="{12A55825-0D3B-44DE-9B18-8920931B1A99}"/>
              </a:ext>
            </a:extLst>
          </p:cNvPr>
          <p:cNvSpPr/>
          <p:nvPr/>
        </p:nvSpPr>
        <p:spPr>
          <a:xfrm>
            <a:off x="864159" y="3989196"/>
            <a:ext cx="3928236" cy="1033416"/>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Application (package.json)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Rectangle: Rounded Corners 15">
            <a:extLst>
              <a:ext uri="{FF2B5EF4-FFF2-40B4-BE49-F238E27FC236}">
                <a16:creationId xmlns:a16="http://schemas.microsoft.com/office/drawing/2014/main" id="{CC59BEB6-2764-4205-90B9-7E4AB3EE7EE5}"/>
              </a:ext>
            </a:extLst>
          </p:cNvPr>
          <p:cNvSpPr/>
          <p:nvPr/>
        </p:nvSpPr>
        <p:spPr>
          <a:xfrm>
            <a:off x="1333490" y="4501819"/>
            <a:ext cx="3212385" cy="418109"/>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File.cds (definition)</a:t>
            </a:r>
          </a:p>
        </p:txBody>
      </p:sp>
      <p:sp>
        <p:nvSpPr>
          <p:cNvPr id="17" name="TextBox 16">
            <a:extLst>
              <a:ext uri="{FF2B5EF4-FFF2-40B4-BE49-F238E27FC236}">
                <a16:creationId xmlns:a16="http://schemas.microsoft.com/office/drawing/2014/main" id="{CE411C76-277D-424F-90D2-076576F3EF55}"/>
              </a:ext>
            </a:extLst>
          </p:cNvPr>
          <p:cNvSpPr txBox="1"/>
          <p:nvPr/>
        </p:nvSpPr>
        <p:spPr>
          <a:xfrm>
            <a:off x="1466713" y="5201684"/>
            <a:ext cx="2952888" cy="147732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Entity orders{</a:t>
            </a:r>
          </a:p>
          <a:p>
            <a:pPr marL="457200" lvl="2"/>
            <a:r>
              <a:rPr kumimoji="0" lang="en-US" b="0" i="0" u="none" strike="noStrike" kern="0" cap="none" spc="0" normalizeH="0" baseline="0" noProof="0" dirty="0">
                <a:ln>
                  <a:noFill/>
                </a:ln>
                <a:solidFill>
                  <a:prstClr val="black"/>
                </a:solidFill>
                <a:effectLst/>
                <a:uLnTx/>
                <a:uFillTx/>
              </a:rPr>
              <a:t>Id integer;</a:t>
            </a:r>
          </a:p>
          <a:p>
            <a:pPr marL="457200" lvl="2"/>
            <a:r>
              <a:rPr kumimoji="0" lang="en-US" b="0" i="0" u="none" strike="noStrike" kern="0" cap="none" spc="0" normalizeH="0" baseline="0" noProof="0" dirty="0">
                <a:ln>
                  <a:noFill/>
                </a:ln>
                <a:solidFill>
                  <a:prstClr val="black"/>
                </a:solidFill>
                <a:effectLst/>
                <a:uLnTx/>
                <a:uFillTx/>
              </a:rPr>
              <a:t>Company string;</a:t>
            </a:r>
          </a:p>
          <a:p>
            <a:pPr marL="457200" lvl="2"/>
            <a:r>
              <a:rPr kumimoji="0" lang="en-US" b="0" i="0" u="none" strike="noStrike" kern="0" cap="none" spc="0" normalizeH="0" baseline="0" noProof="0" dirty="0">
                <a:ln>
                  <a:noFill/>
                </a:ln>
                <a:solidFill>
                  <a:prstClr val="black"/>
                </a:solidFill>
                <a:effectLst/>
                <a:uLnTx/>
                <a:uFillTx/>
              </a:rPr>
              <a:t>Amount decimal(12,2);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t>
            </a:r>
          </a:p>
        </p:txBody>
      </p:sp>
      <p:sp>
        <p:nvSpPr>
          <p:cNvPr id="18" name="Rectangle: Rounded Corners 17">
            <a:extLst>
              <a:ext uri="{FF2B5EF4-FFF2-40B4-BE49-F238E27FC236}">
                <a16:creationId xmlns:a16="http://schemas.microsoft.com/office/drawing/2014/main" id="{59C34C48-F0FB-45FC-BFDA-2E55B2482D6C}"/>
              </a:ext>
            </a:extLst>
          </p:cNvPr>
          <p:cNvSpPr/>
          <p:nvPr/>
        </p:nvSpPr>
        <p:spPr>
          <a:xfrm>
            <a:off x="5942273" y="3772290"/>
            <a:ext cx="2263881" cy="1981841"/>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CAPM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(CDS Engine)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Node Dependency</a:t>
            </a:r>
          </a:p>
        </p:txBody>
      </p:sp>
      <p:sp>
        <p:nvSpPr>
          <p:cNvPr id="19" name="Arrow: Right 18">
            <a:extLst>
              <a:ext uri="{FF2B5EF4-FFF2-40B4-BE49-F238E27FC236}">
                <a16:creationId xmlns:a16="http://schemas.microsoft.com/office/drawing/2014/main" id="{8EE042EA-CC80-423F-BA87-74471F9F3985}"/>
              </a:ext>
            </a:extLst>
          </p:cNvPr>
          <p:cNvSpPr/>
          <p:nvPr/>
        </p:nvSpPr>
        <p:spPr>
          <a:xfrm>
            <a:off x="4545374" y="4644337"/>
            <a:ext cx="1457512" cy="170937"/>
          </a:xfrm>
          <a:prstGeom prst="right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1" name="Arrow: Right 20">
            <a:extLst>
              <a:ext uri="{FF2B5EF4-FFF2-40B4-BE49-F238E27FC236}">
                <a16:creationId xmlns:a16="http://schemas.microsoft.com/office/drawing/2014/main" id="{18AB5CBA-7159-4242-9C79-0511249D176F}"/>
              </a:ext>
            </a:extLst>
          </p:cNvPr>
          <p:cNvSpPr/>
          <p:nvPr/>
        </p:nvSpPr>
        <p:spPr>
          <a:xfrm>
            <a:off x="8206154" y="4202220"/>
            <a:ext cx="932672" cy="537538"/>
          </a:xfrm>
          <a:prstGeom prst="right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3" name="Rectangle: Rounded Corners 22">
            <a:extLst>
              <a:ext uri="{FF2B5EF4-FFF2-40B4-BE49-F238E27FC236}">
                <a16:creationId xmlns:a16="http://schemas.microsoft.com/office/drawing/2014/main" id="{122590DF-E6F2-4C13-8EDF-B8AD5FEF5AB6}"/>
              </a:ext>
            </a:extLst>
          </p:cNvPr>
          <p:cNvSpPr/>
          <p:nvPr/>
        </p:nvSpPr>
        <p:spPr>
          <a:xfrm>
            <a:off x="9113856" y="3839816"/>
            <a:ext cx="2150978" cy="1742113"/>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Database Related Code</a:t>
            </a:r>
          </a:p>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white"/>
                </a:solidFill>
                <a:latin typeface="Calibri"/>
              </a:rPr>
              <a:t>Ex: HANA Code, </a:t>
            </a:r>
          </a:p>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white"/>
                </a:solidFill>
                <a:latin typeface="Calibri"/>
              </a:rPr>
              <a:t>SQL Code,</a:t>
            </a:r>
          </a:p>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white"/>
                </a:solidFill>
                <a:latin typeface="Calibri"/>
              </a:rPr>
              <a:t>Postgre SQL Code, etc.</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cxnSp>
        <p:nvCxnSpPr>
          <p:cNvPr id="24" name="Straight Connector 23">
            <a:extLst>
              <a:ext uri="{FF2B5EF4-FFF2-40B4-BE49-F238E27FC236}">
                <a16:creationId xmlns:a16="http://schemas.microsoft.com/office/drawing/2014/main" id="{7BD9784A-F900-48BC-A8CF-DD49A2BD2E30}"/>
              </a:ext>
            </a:extLst>
          </p:cNvPr>
          <p:cNvCxnSpPr>
            <a:cxnSpLocks/>
          </p:cNvCxnSpPr>
          <p:nvPr/>
        </p:nvCxnSpPr>
        <p:spPr>
          <a:xfrm>
            <a:off x="8458703" y="3566256"/>
            <a:ext cx="0" cy="2684264"/>
          </a:xfrm>
          <a:prstGeom prst="line">
            <a:avLst/>
          </a:prstGeom>
          <a:noFill/>
          <a:ln w="9525" cap="flat" cmpd="sng" algn="ctr">
            <a:solidFill>
              <a:srgbClr val="4F81BD">
                <a:shade val="95000"/>
                <a:satMod val="105000"/>
              </a:srgbClr>
            </a:solidFill>
            <a:prstDash val="solid"/>
          </a:ln>
          <a:effectLst/>
        </p:spPr>
      </p:cxnSp>
    </p:spTree>
    <p:extLst>
      <p:ext uri="{BB962C8B-B14F-4D97-AF65-F5344CB8AC3E}">
        <p14:creationId xmlns:p14="http://schemas.microsoft.com/office/powerpoint/2010/main" val="3087476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Architecture of SAP CAP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buFontTx/>
              <a:buChar char="-"/>
            </a:pPr>
            <a:r>
              <a:rPr lang="en-US" b="0" i="0" dirty="0">
                <a:effectLst/>
              </a:rPr>
              <a:t>A key concept within CAP is that everything is a </a:t>
            </a:r>
            <a:r>
              <a:rPr lang="en-US" b="1" i="0" dirty="0">
                <a:effectLst/>
              </a:rPr>
              <a:t>service</a:t>
            </a:r>
          </a:p>
          <a:p>
            <a:pPr marL="285750" indent="-285750">
              <a:buFontTx/>
              <a:buChar char="-"/>
            </a:pPr>
            <a:r>
              <a:rPr lang="en-US" b="0" i="0" dirty="0">
                <a:effectLst/>
              </a:rPr>
              <a:t>Services expose a consistent set of APIs that can be consumed by all other services and front ends.</a:t>
            </a:r>
            <a:endParaRPr lang="en-US" b="1" dirty="0"/>
          </a:p>
          <a:p>
            <a:pPr marL="285750" indent="-285750">
              <a:buFontTx/>
              <a:buChar char="-"/>
            </a:pPr>
            <a:r>
              <a:rPr lang="en-US" b="0" i="0" dirty="0">
                <a:effectLst/>
              </a:rPr>
              <a:t>Services are defined in CDS and define what should happen and when and to what data.</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C8B182C1-F1EA-4934-AB23-6BBCA282C6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170" t="-104" r="22281"/>
          <a:stretch/>
        </p:blipFill>
        <p:spPr bwMode="auto">
          <a:xfrm>
            <a:off x="283063" y="2019325"/>
            <a:ext cx="4895075" cy="368813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80E3A817-694D-48BB-B429-97DE961ED2D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302" r="4560"/>
          <a:stretch/>
        </p:blipFill>
        <p:spPr bwMode="auto">
          <a:xfrm>
            <a:off x="5312601" y="2019325"/>
            <a:ext cx="6645918" cy="4059585"/>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F7B5D3AA-AFB2-4858-90FA-8E48EDEE5A67}"/>
              </a:ext>
            </a:extLst>
          </p:cNvPr>
          <p:cNvCxnSpPr/>
          <p:nvPr/>
        </p:nvCxnSpPr>
        <p:spPr>
          <a:xfrm>
            <a:off x="5312601" y="1939332"/>
            <a:ext cx="0" cy="484746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4277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Dev Space for CAP Development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To develop SAP CAP for HANA Cloud we need to create the dev space according to that and add choose the specific tools for the dev space. So to do that follow the steps shown in below images.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E08EFEDA-C279-46E0-8757-1B88772D1E67}"/>
              </a:ext>
            </a:extLst>
          </p:cNvPr>
          <p:cNvPicPr>
            <a:picLocks noChangeAspect="1"/>
          </p:cNvPicPr>
          <p:nvPr/>
        </p:nvPicPr>
        <p:blipFill rotWithShape="1">
          <a:blip r:embed="rId3"/>
          <a:srcRect l="47720" r="-1" b="43930"/>
          <a:stretch/>
        </p:blipFill>
        <p:spPr>
          <a:xfrm>
            <a:off x="261763" y="1797198"/>
            <a:ext cx="3753245" cy="1953952"/>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FA981E59-6A99-46C2-85DB-38EC180DD041}"/>
              </a:ext>
            </a:extLst>
          </p:cNvPr>
          <p:cNvPicPr>
            <a:picLocks noChangeAspect="1"/>
          </p:cNvPicPr>
          <p:nvPr/>
        </p:nvPicPr>
        <p:blipFill>
          <a:blip r:embed="rId4"/>
          <a:stretch>
            <a:fillRect/>
          </a:stretch>
        </p:blipFill>
        <p:spPr>
          <a:xfrm>
            <a:off x="4872472" y="1516864"/>
            <a:ext cx="2038318" cy="2514621"/>
          </a:xfrm>
          <a:prstGeom prst="rect">
            <a:avLst/>
          </a:prstGeom>
        </p:spPr>
        <p:style>
          <a:lnRef idx="2">
            <a:schemeClr val="dk1"/>
          </a:lnRef>
          <a:fillRef idx="1">
            <a:schemeClr val="lt1"/>
          </a:fillRef>
          <a:effectRef idx="0">
            <a:schemeClr val="dk1"/>
          </a:effectRef>
          <a:fontRef idx="minor">
            <a:schemeClr val="dk1"/>
          </a:fontRef>
        </p:style>
      </p:pic>
      <p:cxnSp>
        <p:nvCxnSpPr>
          <p:cNvPr id="9" name="Straight Arrow Connector 8">
            <a:extLst>
              <a:ext uri="{FF2B5EF4-FFF2-40B4-BE49-F238E27FC236}">
                <a16:creationId xmlns:a16="http://schemas.microsoft.com/office/drawing/2014/main" id="{F2AD1D98-B426-4750-81A4-B3A2CFD2E1F0}"/>
              </a:ext>
            </a:extLst>
          </p:cNvPr>
          <p:cNvCxnSpPr>
            <a:cxnSpLocks/>
            <a:stCxn id="4" idx="3"/>
            <a:endCxn id="6" idx="1"/>
          </p:cNvCxnSpPr>
          <p:nvPr/>
        </p:nvCxnSpPr>
        <p:spPr>
          <a:xfrm>
            <a:off x="4015008" y="2774174"/>
            <a:ext cx="857464"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6" name="Picture 15">
            <a:extLst>
              <a:ext uri="{FF2B5EF4-FFF2-40B4-BE49-F238E27FC236}">
                <a16:creationId xmlns:a16="http://schemas.microsoft.com/office/drawing/2014/main" id="{EE819140-B10F-4172-9AD3-75AA9E9C9024}"/>
              </a:ext>
            </a:extLst>
          </p:cNvPr>
          <p:cNvPicPr>
            <a:picLocks noChangeAspect="1"/>
          </p:cNvPicPr>
          <p:nvPr/>
        </p:nvPicPr>
        <p:blipFill>
          <a:blip r:embed="rId5"/>
          <a:stretch>
            <a:fillRect/>
          </a:stretch>
        </p:blipFill>
        <p:spPr>
          <a:xfrm>
            <a:off x="7768254" y="1406777"/>
            <a:ext cx="2311566" cy="2090494"/>
          </a:xfrm>
          <a:prstGeom prst="rect">
            <a:avLst/>
          </a:prstGeom>
        </p:spPr>
        <p:style>
          <a:lnRef idx="2">
            <a:schemeClr val="dk1"/>
          </a:lnRef>
          <a:fillRef idx="1">
            <a:schemeClr val="lt1"/>
          </a:fillRef>
          <a:effectRef idx="0">
            <a:schemeClr val="dk1"/>
          </a:effectRef>
          <a:fontRef idx="minor">
            <a:schemeClr val="dk1"/>
          </a:fontRef>
        </p:style>
      </p:pic>
      <p:pic>
        <p:nvPicPr>
          <p:cNvPr id="18" name="Picture 17">
            <a:extLst>
              <a:ext uri="{FF2B5EF4-FFF2-40B4-BE49-F238E27FC236}">
                <a16:creationId xmlns:a16="http://schemas.microsoft.com/office/drawing/2014/main" id="{13F27671-C9AE-4472-84BE-63C0E12ABB56}"/>
              </a:ext>
            </a:extLst>
          </p:cNvPr>
          <p:cNvPicPr>
            <a:picLocks noChangeAspect="1"/>
          </p:cNvPicPr>
          <p:nvPr/>
        </p:nvPicPr>
        <p:blipFill>
          <a:blip r:embed="rId6"/>
          <a:stretch>
            <a:fillRect/>
          </a:stretch>
        </p:blipFill>
        <p:spPr>
          <a:xfrm>
            <a:off x="10208299" y="3459653"/>
            <a:ext cx="1801993" cy="1647793"/>
          </a:xfrm>
          <a:prstGeom prst="rect">
            <a:avLst/>
          </a:prstGeom>
        </p:spPr>
        <p:style>
          <a:lnRef idx="2">
            <a:schemeClr val="dk1"/>
          </a:lnRef>
          <a:fillRef idx="1">
            <a:schemeClr val="lt1"/>
          </a:fillRef>
          <a:effectRef idx="0">
            <a:schemeClr val="dk1"/>
          </a:effectRef>
          <a:fontRef idx="minor">
            <a:schemeClr val="dk1"/>
          </a:fontRef>
        </p:style>
      </p:pic>
      <p:pic>
        <p:nvPicPr>
          <p:cNvPr id="21" name="Picture 20">
            <a:extLst>
              <a:ext uri="{FF2B5EF4-FFF2-40B4-BE49-F238E27FC236}">
                <a16:creationId xmlns:a16="http://schemas.microsoft.com/office/drawing/2014/main" id="{45B9D667-1775-47F3-9555-1BBA0EC3DC08}"/>
              </a:ext>
            </a:extLst>
          </p:cNvPr>
          <p:cNvPicPr>
            <a:picLocks noChangeAspect="1"/>
          </p:cNvPicPr>
          <p:nvPr/>
        </p:nvPicPr>
        <p:blipFill>
          <a:blip r:embed="rId7"/>
          <a:stretch>
            <a:fillRect/>
          </a:stretch>
        </p:blipFill>
        <p:spPr>
          <a:xfrm>
            <a:off x="7645459" y="4750042"/>
            <a:ext cx="2224521" cy="1647793"/>
          </a:xfrm>
          <a:prstGeom prst="rect">
            <a:avLst/>
          </a:prstGeom>
        </p:spPr>
        <p:style>
          <a:lnRef idx="2">
            <a:schemeClr val="dk1"/>
          </a:lnRef>
          <a:fillRef idx="1">
            <a:schemeClr val="lt1"/>
          </a:fillRef>
          <a:effectRef idx="0">
            <a:schemeClr val="dk1"/>
          </a:effectRef>
          <a:fontRef idx="minor">
            <a:schemeClr val="dk1"/>
          </a:fontRef>
        </p:style>
      </p:pic>
      <p:pic>
        <p:nvPicPr>
          <p:cNvPr id="26" name="Picture 25">
            <a:extLst>
              <a:ext uri="{FF2B5EF4-FFF2-40B4-BE49-F238E27FC236}">
                <a16:creationId xmlns:a16="http://schemas.microsoft.com/office/drawing/2014/main" id="{1E513F06-C96E-49E0-A8B3-D8DF9C84B5B9}"/>
              </a:ext>
            </a:extLst>
          </p:cNvPr>
          <p:cNvPicPr>
            <a:picLocks noChangeAspect="1"/>
          </p:cNvPicPr>
          <p:nvPr/>
        </p:nvPicPr>
        <p:blipFill rotWithShape="1">
          <a:blip r:embed="rId8"/>
          <a:srcRect l="64698" t="75717"/>
          <a:stretch/>
        </p:blipFill>
        <p:spPr>
          <a:xfrm>
            <a:off x="1538539" y="4855382"/>
            <a:ext cx="4304046" cy="1437111"/>
          </a:xfrm>
          <a:prstGeom prst="rect">
            <a:avLst/>
          </a:prstGeom>
        </p:spPr>
        <p:style>
          <a:lnRef idx="2">
            <a:schemeClr val="dk1"/>
          </a:lnRef>
          <a:fillRef idx="1">
            <a:schemeClr val="lt1"/>
          </a:fillRef>
          <a:effectRef idx="0">
            <a:schemeClr val="dk1"/>
          </a:effectRef>
          <a:fontRef idx="minor">
            <a:schemeClr val="dk1"/>
          </a:fontRef>
        </p:style>
      </p:pic>
      <p:cxnSp>
        <p:nvCxnSpPr>
          <p:cNvPr id="37" name="Connector: Elbow 36">
            <a:extLst>
              <a:ext uri="{FF2B5EF4-FFF2-40B4-BE49-F238E27FC236}">
                <a16:creationId xmlns:a16="http://schemas.microsoft.com/office/drawing/2014/main" id="{BDDA6773-6682-44A3-85B5-17FAD3B7A599}"/>
              </a:ext>
            </a:extLst>
          </p:cNvPr>
          <p:cNvCxnSpPr>
            <a:stCxn id="16" idx="3"/>
            <a:endCxn id="18" idx="0"/>
          </p:cNvCxnSpPr>
          <p:nvPr/>
        </p:nvCxnSpPr>
        <p:spPr>
          <a:xfrm>
            <a:off x="10079820" y="2452024"/>
            <a:ext cx="1029476" cy="1007629"/>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9" name="Connector: Elbow 38">
            <a:extLst>
              <a:ext uri="{FF2B5EF4-FFF2-40B4-BE49-F238E27FC236}">
                <a16:creationId xmlns:a16="http://schemas.microsoft.com/office/drawing/2014/main" id="{6DCBBBB4-4C3A-4D6D-8976-A9BAB7E694D3}"/>
              </a:ext>
            </a:extLst>
          </p:cNvPr>
          <p:cNvCxnSpPr>
            <a:stCxn id="18" idx="2"/>
            <a:endCxn id="21" idx="3"/>
          </p:cNvCxnSpPr>
          <p:nvPr/>
        </p:nvCxnSpPr>
        <p:spPr>
          <a:xfrm rot="5400000">
            <a:off x="10256392" y="4721034"/>
            <a:ext cx="466493" cy="1239316"/>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3" name="Straight Arrow Connector 42">
            <a:extLst>
              <a:ext uri="{FF2B5EF4-FFF2-40B4-BE49-F238E27FC236}">
                <a16:creationId xmlns:a16="http://schemas.microsoft.com/office/drawing/2014/main" id="{C8B08FDD-6E93-4BEC-ADAF-A058E1FBD41A}"/>
              </a:ext>
            </a:extLst>
          </p:cNvPr>
          <p:cNvCxnSpPr>
            <a:stCxn id="21" idx="1"/>
            <a:endCxn id="26" idx="3"/>
          </p:cNvCxnSpPr>
          <p:nvPr/>
        </p:nvCxnSpPr>
        <p:spPr>
          <a:xfrm flipH="1" flipV="1">
            <a:off x="5842585" y="5573938"/>
            <a:ext cx="1802874"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0" name="Connector: Elbow 49">
            <a:extLst>
              <a:ext uri="{FF2B5EF4-FFF2-40B4-BE49-F238E27FC236}">
                <a16:creationId xmlns:a16="http://schemas.microsoft.com/office/drawing/2014/main" id="{B1FB540F-395C-44DB-9ECB-A354ECBF4BB5}"/>
              </a:ext>
            </a:extLst>
          </p:cNvPr>
          <p:cNvCxnSpPr>
            <a:stCxn id="6" idx="3"/>
            <a:endCxn id="16" idx="1"/>
          </p:cNvCxnSpPr>
          <p:nvPr/>
        </p:nvCxnSpPr>
        <p:spPr>
          <a:xfrm flipV="1">
            <a:off x="6910790" y="2452024"/>
            <a:ext cx="857464" cy="322151"/>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54400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First CAPM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135833" cy="369332"/>
          </a:xfrm>
          <a:prstGeom prst="rect">
            <a:avLst/>
          </a:prstGeom>
          <a:noFill/>
        </p:spPr>
        <p:txBody>
          <a:bodyPr wrap="square" rtlCol="0">
            <a:spAutoFit/>
          </a:bodyPr>
          <a:lstStyle/>
          <a:p>
            <a:pPr marL="285750" indent="-285750">
              <a:buFontTx/>
              <a:buChar char="-"/>
            </a:pPr>
            <a:r>
              <a:rPr lang="en-US" dirty="0"/>
              <a:t>After starting the dev space open the </a:t>
            </a:r>
            <a:r>
              <a:rPr lang="en-US" b="1" dirty="0"/>
              <a:t>projects </a:t>
            </a:r>
            <a:r>
              <a:rPr lang="en-US" dirty="0"/>
              <a:t>folder in the BAS Tool.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6CC6DB3E-A499-4D03-AD91-8F85A4A4BDB4}"/>
              </a:ext>
            </a:extLst>
          </p:cNvPr>
          <p:cNvPicPr>
            <a:picLocks noChangeAspect="1"/>
          </p:cNvPicPr>
          <p:nvPr/>
        </p:nvPicPr>
        <p:blipFill rotWithShape="1">
          <a:blip r:embed="rId3"/>
          <a:srcRect r="76181" b="33912"/>
          <a:stretch/>
        </p:blipFill>
        <p:spPr>
          <a:xfrm>
            <a:off x="7397597" y="865104"/>
            <a:ext cx="1386672" cy="1867622"/>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DD0847C0-9144-4470-843A-435C837A0938}"/>
              </a:ext>
            </a:extLst>
          </p:cNvPr>
          <p:cNvPicPr>
            <a:picLocks noChangeAspect="1"/>
          </p:cNvPicPr>
          <p:nvPr/>
        </p:nvPicPr>
        <p:blipFill>
          <a:blip r:embed="rId4"/>
          <a:stretch>
            <a:fillRect/>
          </a:stretch>
        </p:blipFill>
        <p:spPr>
          <a:xfrm>
            <a:off x="9640919" y="869774"/>
            <a:ext cx="2426312" cy="1867621"/>
          </a:xfrm>
          <a:prstGeom prst="rect">
            <a:avLst/>
          </a:prstGeom>
        </p:spPr>
      </p:pic>
      <p:cxnSp>
        <p:nvCxnSpPr>
          <p:cNvPr id="9" name="Connector: Elbow 8">
            <a:extLst>
              <a:ext uri="{FF2B5EF4-FFF2-40B4-BE49-F238E27FC236}">
                <a16:creationId xmlns:a16="http://schemas.microsoft.com/office/drawing/2014/main" id="{737BBF4D-3846-4477-851E-28F1491B1A37}"/>
              </a:ext>
            </a:extLst>
          </p:cNvPr>
          <p:cNvCxnSpPr>
            <a:cxnSpLocks/>
            <a:stCxn id="4" idx="3"/>
            <a:endCxn id="6" idx="1"/>
          </p:cNvCxnSpPr>
          <p:nvPr/>
        </p:nvCxnSpPr>
        <p:spPr>
          <a:xfrm>
            <a:off x="8784269" y="1798915"/>
            <a:ext cx="856650" cy="467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1FC495A-C4BA-41F9-A406-FF946845BA80}"/>
              </a:ext>
            </a:extLst>
          </p:cNvPr>
          <p:cNvSpPr txBox="1"/>
          <p:nvPr/>
        </p:nvSpPr>
        <p:spPr>
          <a:xfrm>
            <a:off x="261764" y="1159939"/>
            <a:ext cx="6792179" cy="646331"/>
          </a:xfrm>
          <a:prstGeom prst="rect">
            <a:avLst/>
          </a:prstGeom>
          <a:noFill/>
        </p:spPr>
        <p:txBody>
          <a:bodyPr wrap="square" rtlCol="0">
            <a:spAutoFit/>
          </a:bodyPr>
          <a:lstStyle/>
          <a:p>
            <a:pPr marL="285750" indent="-285750">
              <a:buFontTx/>
              <a:buChar char="-"/>
            </a:pPr>
            <a:r>
              <a:rPr lang="en-US" dirty="0"/>
              <a:t>Once the folder is open in your system click on </a:t>
            </a:r>
            <a:r>
              <a:rPr lang="en-US" b="1" dirty="0"/>
              <a:t>Start from template </a:t>
            </a:r>
            <a:r>
              <a:rPr lang="en-US" dirty="0"/>
              <a:t>and select CAP Project.</a:t>
            </a:r>
          </a:p>
        </p:txBody>
      </p:sp>
      <p:pic>
        <p:nvPicPr>
          <p:cNvPr id="16" name="Picture 15">
            <a:extLst>
              <a:ext uri="{FF2B5EF4-FFF2-40B4-BE49-F238E27FC236}">
                <a16:creationId xmlns:a16="http://schemas.microsoft.com/office/drawing/2014/main" id="{7B743A3D-4AE8-49B4-A2B7-E4AD076C0911}"/>
              </a:ext>
            </a:extLst>
          </p:cNvPr>
          <p:cNvPicPr>
            <a:picLocks noChangeAspect="1"/>
          </p:cNvPicPr>
          <p:nvPr/>
        </p:nvPicPr>
        <p:blipFill rotWithShape="1">
          <a:blip r:embed="rId5"/>
          <a:srcRect l="2147" r="53846" b="22197"/>
          <a:stretch/>
        </p:blipFill>
        <p:spPr>
          <a:xfrm>
            <a:off x="373930" y="1923820"/>
            <a:ext cx="2270421" cy="1948478"/>
          </a:xfrm>
          <a:prstGeom prst="rect">
            <a:avLst/>
          </a:prstGeom>
        </p:spPr>
        <p:style>
          <a:lnRef idx="2">
            <a:schemeClr val="dk1"/>
          </a:lnRef>
          <a:fillRef idx="1">
            <a:schemeClr val="lt1"/>
          </a:fillRef>
          <a:effectRef idx="0">
            <a:schemeClr val="dk1"/>
          </a:effectRef>
          <a:fontRef idx="minor">
            <a:schemeClr val="dk1"/>
          </a:fontRef>
        </p:style>
      </p:pic>
      <p:pic>
        <p:nvPicPr>
          <p:cNvPr id="18" name="Picture 17">
            <a:extLst>
              <a:ext uri="{FF2B5EF4-FFF2-40B4-BE49-F238E27FC236}">
                <a16:creationId xmlns:a16="http://schemas.microsoft.com/office/drawing/2014/main" id="{7CFCE4FC-8E28-466C-8618-A69E26A37A5E}"/>
              </a:ext>
            </a:extLst>
          </p:cNvPr>
          <p:cNvPicPr>
            <a:picLocks noChangeAspect="1"/>
          </p:cNvPicPr>
          <p:nvPr/>
        </p:nvPicPr>
        <p:blipFill rotWithShape="1">
          <a:blip r:embed="rId6"/>
          <a:srcRect l="31401" t="12192" r="16522"/>
          <a:stretch/>
        </p:blipFill>
        <p:spPr>
          <a:xfrm>
            <a:off x="3398009" y="1876060"/>
            <a:ext cx="2380602" cy="1948447"/>
          </a:xfrm>
          <a:prstGeom prst="rect">
            <a:avLst/>
          </a:prstGeom>
        </p:spPr>
        <p:style>
          <a:lnRef idx="2">
            <a:schemeClr val="dk1"/>
          </a:lnRef>
          <a:fillRef idx="1">
            <a:schemeClr val="lt1"/>
          </a:fillRef>
          <a:effectRef idx="0">
            <a:schemeClr val="dk1"/>
          </a:effectRef>
          <a:fontRef idx="minor">
            <a:schemeClr val="dk1"/>
          </a:fontRef>
        </p:style>
      </p:pic>
      <p:sp>
        <p:nvSpPr>
          <p:cNvPr id="19" name="Arrow: Right 18">
            <a:extLst>
              <a:ext uri="{FF2B5EF4-FFF2-40B4-BE49-F238E27FC236}">
                <a16:creationId xmlns:a16="http://schemas.microsoft.com/office/drawing/2014/main" id="{C0D5333D-1E61-4F1E-8A11-BA4888A9D7D9}"/>
              </a:ext>
            </a:extLst>
          </p:cNvPr>
          <p:cNvSpPr/>
          <p:nvPr/>
        </p:nvSpPr>
        <p:spPr>
          <a:xfrm>
            <a:off x="2639565" y="2659566"/>
            <a:ext cx="732833" cy="2914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7183B01E-CF07-492D-85A1-FE673DBB2AD7}"/>
              </a:ext>
            </a:extLst>
          </p:cNvPr>
          <p:cNvPicPr>
            <a:picLocks noChangeAspect="1"/>
          </p:cNvPicPr>
          <p:nvPr/>
        </p:nvPicPr>
        <p:blipFill>
          <a:blip r:embed="rId7"/>
          <a:stretch>
            <a:fillRect/>
          </a:stretch>
        </p:blipFill>
        <p:spPr>
          <a:xfrm>
            <a:off x="6442163" y="3550422"/>
            <a:ext cx="2342106" cy="1948447"/>
          </a:xfrm>
          <a:prstGeom prst="rect">
            <a:avLst/>
          </a:prstGeom>
        </p:spPr>
        <p:style>
          <a:lnRef idx="2">
            <a:schemeClr val="dk1"/>
          </a:lnRef>
          <a:fillRef idx="1">
            <a:schemeClr val="lt1"/>
          </a:fillRef>
          <a:effectRef idx="0">
            <a:schemeClr val="dk1"/>
          </a:effectRef>
          <a:fontRef idx="minor">
            <a:schemeClr val="dk1"/>
          </a:fontRef>
        </p:style>
      </p:pic>
      <p:pic>
        <p:nvPicPr>
          <p:cNvPr id="25" name="Picture 24">
            <a:extLst>
              <a:ext uri="{FF2B5EF4-FFF2-40B4-BE49-F238E27FC236}">
                <a16:creationId xmlns:a16="http://schemas.microsoft.com/office/drawing/2014/main" id="{3F8B02FF-1A45-4163-A57F-BB65A2BE5509}"/>
              </a:ext>
            </a:extLst>
          </p:cNvPr>
          <p:cNvPicPr>
            <a:picLocks noChangeAspect="1"/>
          </p:cNvPicPr>
          <p:nvPr/>
        </p:nvPicPr>
        <p:blipFill>
          <a:blip r:embed="rId8"/>
          <a:stretch>
            <a:fillRect/>
          </a:stretch>
        </p:blipFill>
        <p:spPr>
          <a:xfrm>
            <a:off x="9306153" y="3520988"/>
            <a:ext cx="2819582" cy="1977881"/>
          </a:xfrm>
          <a:prstGeom prst="rect">
            <a:avLst/>
          </a:prstGeom>
        </p:spPr>
        <p:style>
          <a:lnRef idx="2">
            <a:schemeClr val="dk1"/>
          </a:lnRef>
          <a:fillRef idx="1">
            <a:schemeClr val="lt1"/>
          </a:fillRef>
          <a:effectRef idx="0">
            <a:schemeClr val="dk1"/>
          </a:effectRef>
          <a:fontRef idx="minor">
            <a:schemeClr val="dk1"/>
          </a:fontRef>
        </p:style>
      </p:pic>
      <p:sp>
        <p:nvSpPr>
          <p:cNvPr id="27" name="Arrow: Right 26">
            <a:extLst>
              <a:ext uri="{FF2B5EF4-FFF2-40B4-BE49-F238E27FC236}">
                <a16:creationId xmlns:a16="http://schemas.microsoft.com/office/drawing/2014/main" id="{390933F6-CDE1-46E3-B621-C4526D22A347}"/>
              </a:ext>
            </a:extLst>
          </p:cNvPr>
          <p:cNvSpPr/>
          <p:nvPr/>
        </p:nvSpPr>
        <p:spPr>
          <a:xfrm>
            <a:off x="8784270" y="4378944"/>
            <a:ext cx="521884" cy="272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17EA9E6-2E43-4F46-A6A4-321DF3FAB60C}"/>
              </a:ext>
            </a:extLst>
          </p:cNvPr>
          <p:cNvSpPr txBox="1"/>
          <p:nvPr/>
        </p:nvSpPr>
        <p:spPr>
          <a:xfrm>
            <a:off x="261765" y="4020919"/>
            <a:ext cx="5834236" cy="646331"/>
          </a:xfrm>
          <a:prstGeom prst="rect">
            <a:avLst/>
          </a:prstGeom>
          <a:noFill/>
        </p:spPr>
        <p:txBody>
          <a:bodyPr wrap="square" rtlCol="0">
            <a:spAutoFit/>
          </a:bodyPr>
          <a:lstStyle/>
          <a:p>
            <a:pPr marL="285750" indent="-285750">
              <a:buFontTx/>
              <a:buChar char="-"/>
            </a:pPr>
            <a:r>
              <a:rPr lang="en-US" dirty="0"/>
              <a:t>After clicking on the finish button your project will be generated which you can see in the Files Section</a:t>
            </a:r>
          </a:p>
        </p:txBody>
      </p:sp>
      <p:sp>
        <p:nvSpPr>
          <p:cNvPr id="34" name="Arrow: Bent-Up 33">
            <a:extLst>
              <a:ext uri="{FF2B5EF4-FFF2-40B4-BE49-F238E27FC236}">
                <a16:creationId xmlns:a16="http://schemas.microsoft.com/office/drawing/2014/main" id="{87752661-7CFE-43F3-8A90-F7A921F1A053}"/>
              </a:ext>
            </a:extLst>
          </p:cNvPr>
          <p:cNvSpPr/>
          <p:nvPr/>
        </p:nvSpPr>
        <p:spPr>
          <a:xfrm rot="10800000" flipH="1">
            <a:off x="5778611" y="2732725"/>
            <a:ext cx="1121330" cy="788261"/>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4FA337D8-4FBD-469C-9F41-463AD79B1A06}"/>
              </a:ext>
            </a:extLst>
          </p:cNvPr>
          <p:cNvPicPr>
            <a:picLocks noChangeAspect="1"/>
          </p:cNvPicPr>
          <p:nvPr/>
        </p:nvPicPr>
        <p:blipFill>
          <a:blip r:embed="rId9"/>
          <a:stretch>
            <a:fillRect/>
          </a:stretch>
        </p:blipFill>
        <p:spPr>
          <a:xfrm>
            <a:off x="2069960" y="4667250"/>
            <a:ext cx="2057532" cy="1948447"/>
          </a:xfrm>
          <a:prstGeom prst="rect">
            <a:avLst/>
          </a:prstGeom>
        </p:spPr>
      </p:pic>
    </p:spTree>
    <p:extLst>
      <p:ext uri="{BB962C8B-B14F-4D97-AF65-F5344CB8AC3E}">
        <p14:creationId xmlns:p14="http://schemas.microsoft.com/office/powerpoint/2010/main" val="144116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Configuring the Project for HANA Cloud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3" y="779090"/>
            <a:ext cx="9009623" cy="3693319"/>
          </a:xfrm>
          <a:prstGeom prst="rect">
            <a:avLst/>
          </a:prstGeom>
          <a:noFill/>
        </p:spPr>
        <p:txBody>
          <a:bodyPr wrap="square" rtlCol="0">
            <a:spAutoFit/>
          </a:bodyPr>
          <a:lstStyle/>
          <a:p>
            <a:pPr algn="just"/>
            <a:r>
              <a:rPr lang="en-US" dirty="0"/>
              <a:t>Once the project is Created we need to configure our project for the HANA Cloud specific development.</a:t>
            </a:r>
          </a:p>
          <a:p>
            <a:pPr algn="just"/>
            <a:r>
              <a:rPr lang="en-US" dirty="0"/>
              <a:t>To do that </a:t>
            </a:r>
          </a:p>
          <a:p>
            <a:pPr marL="342900" indent="-342900" algn="just">
              <a:buAutoNum type="arabicPeriod"/>
            </a:pPr>
            <a:r>
              <a:rPr lang="en-US" dirty="0"/>
              <a:t>Open the Package.json file and change the kind form </a:t>
            </a:r>
            <a:r>
              <a:rPr lang="en-US" b="1" dirty="0"/>
              <a:t>sql </a:t>
            </a:r>
            <a:r>
              <a:rPr lang="en-US" dirty="0"/>
              <a:t> to </a:t>
            </a:r>
            <a:r>
              <a:rPr lang="en-US" b="1" dirty="0"/>
              <a:t>hana </a:t>
            </a:r>
            <a:r>
              <a:rPr lang="en-US" dirty="0"/>
              <a:t>under the cds section.</a:t>
            </a:r>
          </a:p>
          <a:p>
            <a:pPr marL="342900" indent="-342900" algn="just">
              <a:buAutoNum type="arabicPeriod"/>
            </a:pPr>
            <a:r>
              <a:rPr lang="en-US" dirty="0"/>
              <a:t>Remove the sqlite3 form the devDependencies.</a:t>
            </a:r>
          </a:p>
          <a:p>
            <a:pPr marL="342900" indent="-342900" algn="just">
              <a:buAutoNum type="arabicPeriod"/>
            </a:pPr>
            <a:r>
              <a:rPr lang="en-US" dirty="0"/>
              <a:t>After doing that install all the dependencies of the project using the command</a:t>
            </a:r>
          </a:p>
          <a:p>
            <a:pPr lvl="1" algn="just"/>
            <a:r>
              <a:rPr lang="en-US" b="1" i="1" dirty="0"/>
              <a:t>“npm install”</a:t>
            </a:r>
          </a:p>
          <a:p>
            <a:pPr marL="342900" indent="-342900" algn="just">
              <a:buAutoNum type="arabicPeriod"/>
            </a:pPr>
            <a:r>
              <a:rPr lang="en-US" dirty="0"/>
              <a:t>Install the hana-cli in the dev space globally using the command </a:t>
            </a:r>
            <a:r>
              <a:rPr lang="en-US" b="1" i="1" dirty="0"/>
              <a:t>“npm install hana-cli”</a:t>
            </a:r>
            <a:endParaRPr lang="en-US" dirty="0"/>
          </a:p>
          <a:p>
            <a:pPr lvl="1" algn="just"/>
            <a:r>
              <a:rPr lang="en-US" dirty="0"/>
              <a:t>Use this if the above doesn't work </a:t>
            </a:r>
            <a:r>
              <a:rPr lang="en-US" b="1" i="1" dirty="0"/>
              <a:t>“npm install –g hana-cli@2.202110.1”</a:t>
            </a:r>
          </a:p>
          <a:p>
            <a:pPr marL="342900" indent="-342900" algn="just">
              <a:buAutoNum type="arabicPeriod"/>
            </a:pPr>
            <a:r>
              <a:rPr lang="en-US" dirty="0"/>
              <a:t>Now to configure the db folder for HANA project we have to use the command</a:t>
            </a:r>
          </a:p>
          <a:p>
            <a:pPr lvl="1" algn="just"/>
            <a:r>
              <a:rPr lang="en-US" b="1" i="1" dirty="0"/>
              <a:t>“hana-cli createModule”</a:t>
            </a:r>
          </a:p>
          <a:p>
            <a:pPr algn="just"/>
            <a:r>
              <a:rPr lang="en-US" dirty="0"/>
              <a:t>After successfully completing all these steps our project is configured for HANA Cloud.</a:t>
            </a:r>
          </a:p>
          <a:p>
            <a:pPr algn="just"/>
            <a:r>
              <a:rPr lang="en-US" dirty="0"/>
              <a:t>And our project structure will look like this: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116FFA1-8FBA-42D1-8363-2B212F615386}"/>
              </a:ext>
            </a:extLst>
          </p:cNvPr>
          <p:cNvPicPr>
            <a:picLocks noChangeAspect="1"/>
          </p:cNvPicPr>
          <p:nvPr/>
        </p:nvPicPr>
        <p:blipFill>
          <a:blip r:embed="rId3"/>
          <a:stretch>
            <a:fillRect/>
          </a:stretch>
        </p:blipFill>
        <p:spPr>
          <a:xfrm>
            <a:off x="9454107" y="2500773"/>
            <a:ext cx="2476130" cy="1569378"/>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62D6CAE9-E8CD-4AD3-A4E6-8A48D6719E83}"/>
              </a:ext>
            </a:extLst>
          </p:cNvPr>
          <p:cNvPicPr>
            <a:picLocks noChangeAspect="1"/>
          </p:cNvPicPr>
          <p:nvPr/>
        </p:nvPicPr>
        <p:blipFill>
          <a:blip r:embed="rId4"/>
          <a:stretch>
            <a:fillRect/>
          </a:stretch>
        </p:blipFill>
        <p:spPr>
          <a:xfrm>
            <a:off x="6974624" y="4257911"/>
            <a:ext cx="4958966" cy="1384178"/>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D7C1306E-A671-4C33-9595-6451019DD0D3}"/>
              </a:ext>
            </a:extLst>
          </p:cNvPr>
          <p:cNvPicPr>
            <a:picLocks noChangeAspect="1"/>
          </p:cNvPicPr>
          <p:nvPr/>
        </p:nvPicPr>
        <p:blipFill>
          <a:blip r:embed="rId5"/>
          <a:stretch>
            <a:fillRect/>
          </a:stretch>
        </p:blipFill>
        <p:spPr>
          <a:xfrm>
            <a:off x="9271386" y="980408"/>
            <a:ext cx="2658851" cy="1294256"/>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8FD48DCD-65E1-4765-9CC1-3876F4F6E712}"/>
              </a:ext>
            </a:extLst>
          </p:cNvPr>
          <p:cNvPicPr>
            <a:picLocks noChangeAspect="1"/>
          </p:cNvPicPr>
          <p:nvPr/>
        </p:nvPicPr>
        <p:blipFill>
          <a:blip r:embed="rId6"/>
          <a:stretch>
            <a:fillRect/>
          </a:stretch>
        </p:blipFill>
        <p:spPr>
          <a:xfrm>
            <a:off x="3899396" y="4472409"/>
            <a:ext cx="1543488" cy="2067339"/>
          </a:xfrm>
          <a:prstGeom prst="rect">
            <a:avLst/>
          </a:prstGeom>
        </p:spPr>
      </p:pic>
    </p:spTree>
    <p:extLst>
      <p:ext uri="{BB962C8B-B14F-4D97-AF65-F5344CB8AC3E}">
        <p14:creationId xmlns:p14="http://schemas.microsoft.com/office/powerpoint/2010/main" val="3286527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Multi-Target Application (MTA)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A </a:t>
            </a:r>
            <a:r>
              <a:rPr lang="en-US" b="1" i="0" dirty="0">
                <a:effectLst/>
              </a:rPr>
              <a:t>Multi-target Application (MTA)</a:t>
            </a:r>
            <a:r>
              <a:rPr lang="en-US" b="0" i="0" dirty="0">
                <a:effectLst/>
              </a:rPr>
              <a:t> is comprised of multiple parts (modules), created with different technologies and deployed to different targets, but with a single, common lifecycle.</a:t>
            </a:r>
          </a:p>
          <a:p>
            <a:pPr marL="285750" indent="-285750" algn="just">
              <a:buFont typeface="Arial" panose="020B0604020202020204" pitchFamily="34" charset="0"/>
              <a:buChar char="•"/>
            </a:pPr>
            <a:r>
              <a:rPr lang="en-US" dirty="0"/>
              <a:t>It is a good practice to use separate applications for the 3 tiers: front-end, application and database. So a full-stack application is typically made of the combination of multiple applications and service instances.</a:t>
            </a:r>
          </a:p>
          <a:p>
            <a:pPr marL="285750" indent="-285750" algn="just">
              <a:buFont typeface="Arial" panose="020B0604020202020204" pitchFamily="34" charset="0"/>
              <a:buChar char="•"/>
            </a:pPr>
            <a:r>
              <a:rPr lang="en-US" dirty="0"/>
              <a:t>That’s why SAP extended the Cloud Foundry standards, introducing the concept of </a:t>
            </a:r>
            <a:r>
              <a:rPr lang="en-US" b="1" dirty="0"/>
              <a:t>Multi-Target Application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1215E8E-3E3B-4E41-8A05-5376A6080C2E}"/>
              </a:ext>
            </a:extLst>
          </p:cNvPr>
          <p:cNvPicPr>
            <a:picLocks noChangeAspect="1"/>
          </p:cNvPicPr>
          <p:nvPr/>
        </p:nvPicPr>
        <p:blipFill>
          <a:blip r:embed="rId3"/>
          <a:stretch>
            <a:fillRect/>
          </a:stretch>
        </p:blipFill>
        <p:spPr>
          <a:xfrm>
            <a:off x="515178" y="2422262"/>
            <a:ext cx="11161643" cy="3480258"/>
          </a:xfrm>
          <a:prstGeom prst="rect">
            <a:avLst/>
          </a:prstGeom>
        </p:spPr>
      </p:pic>
    </p:spTree>
    <p:extLst>
      <p:ext uri="{BB962C8B-B14F-4D97-AF65-F5344CB8AC3E}">
        <p14:creationId xmlns:p14="http://schemas.microsoft.com/office/powerpoint/2010/main" val="3118670311"/>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13438</TotalTime>
  <Words>1794</Words>
  <Application>Microsoft Office PowerPoint</Application>
  <PresentationFormat>Widescreen</PresentationFormat>
  <Paragraphs>165</Paragraphs>
  <Slides>19</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-apple-system</vt:lpstr>
      <vt:lpstr>Arial</vt:lpstr>
      <vt:lpstr>Calibri</vt:lpstr>
      <vt:lpstr>Calibri Light</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699</cp:revision>
  <dcterms:created xsi:type="dcterms:W3CDTF">2016-07-10T03:33:26Z</dcterms:created>
  <dcterms:modified xsi:type="dcterms:W3CDTF">2022-01-13T10:51:02Z</dcterms:modified>
</cp:coreProperties>
</file>